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gif" ContentType="image/gi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charts/chart2.xml" ContentType="application/vnd.openxmlformats-officedocument.drawingml.chart+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256" r:id="rId2"/>
    <p:sldId id="582" r:id="rId3"/>
    <p:sldId id="585" r:id="rId4"/>
    <p:sldId id="530" r:id="rId5"/>
    <p:sldId id="544" r:id="rId6"/>
    <p:sldId id="533" r:id="rId7"/>
    <p:sldId id="556" r:id="rId8"/>
    <p:sldId id="545" r:id="rId9"/>
    <p:sldId id="586" r:id="rId10"/>
    <p:sldId id="587" r:id="rId11"/>
    <p:sldId id="588" r:id="rId12"/>
    <p:sldId id="571" r:id="rId13"/>
    <p:sldId id="581" r:id="rId14"/>
    <p:sldId id="589" r:id="rId15"/>
    <p:sldId id="572" r:id="rId16"/>
    <p:sldId id="573" r:id="rId17"/>
    <p:sldId id="557" r:id="rId18"/>
    <p:sldId id="558" r:id="rId19"/>
    <p:sldId id="578" r:id="rId20"/>
    <p:sldId id="579" r:id="rId21"/>
    <p:sldId id="580" r:id="rId22"/>
    <p:sldId id="574" r:id="rId23"/>
    <p:sldId id="575" r:id="rId24"/>
    <p:sldId id="576" r:id="rId25"/>
    <p:sldId id="257" r:id="rId26"/>
  </p:sldIdLst>
  <p:sldSz cx="12192000" cy="6858000"/>
  <p:notesSz cx="7099300" cy="10234613"/>
  <p:custDataLst>
    <p:tags r:id="rId29"/>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0" autoAdjust="0"/>
    <p:restoredTop sz="94660"/>
  </p:normalViewPr>
  <p:slideViewPr>
    <p:cSldViewPr snapToGrid="0">
      <p:cViewPr varScale="1">
        <p:scale>
          <a:sx n="86" d="100"/>
          <a:sy n="86" d="100"/>
        </p:scale>
        <p:origin x="562"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oleObject" Target="Classeur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manualLayout>
          <c:layoutTarget val="inner"/>
          <c:xMode val="edge"/>
          <c:yMode val="edge"/>
          <c:x val="9.9030183727034093E-2"/>
          <c:y val="5.1400554097404502E-2"/>
          <c:w val="0.87041426071741002"/>
          <c:h val="0.83261956838728501"/>
        </c:manualLayout>
      </c:layout>
      <c:bar3DChart>
        <c:barDir val="col"/>
        <c:grouping val="clustered"/>
        <c:varyColors val="0"/>
        <c:ser>
          <c:idx val="0"/>
          <c:order val="0"/>
          <c:invertIfNegative val="0"/>
          <c:dPt>
            <c:idx val="0"/>
            <c:invertIfNegative val="0"/>
            <c:bubble3D val="0"/>
            <c:spPr>
              <a:solidFill>
                <a:srgbClr val="FFFF00"/>
              </a:solidFill>
            </c:spPr>
            <c:extLst>
              <c:ext xmlns:c16="http://schemas.microsoft.com/office/drawing/2014/chart" uri="{C3380CC4-5D6E-409C-BE32-E72D297353CC}">
                <c16:uniqueId val="{00000001-F210-3743-B523-E9BB6521B514}"/>
              </c:ext>
            </c:extLst>
          </c:dPt>
          <c:dPt>
            <c:idx val="1"/>
            <c:invertIfNegative val="0"/>
            <c:bubble3D val="0"/>
            <c:spPr>
              <a:solidFill>
                <a:srgbClr val="00B050"/>
              </a:solidFill>
            </c:spPr>
            <c:extLst>
              <c:ext xmlns:c16="http://schemas.microsoft.com/office/drawing/2014/chart" uri="{C3380CC4-5D6E-409C-BE32-E72D297353CC}">
                <c16:uniqueId val="{00000003-F210-3743-B523-E9BB6521B514}"/>
              </c:ext>
            </c:extLst>
          </c:dPt>
          <c:cat>
            <c:strRef>
              <c:f>Feuil1!$A$3:$A$4</c:f>
              <c:strCache>
                <c:ptCount val="2"/>
                <c:pt idx="0">
                  <c:v>ACC</c:v>
                </c:pt>
                <c:pt idx="1">
                  <c:v>Ctrl</c:v>
                </c:pt>
              </c:strCache>
            </c:strRef>
          </c:cat>
          <c:val>
            <c:numRef>
              <c:f>Feuil1!$B$3:$B$4</c:f>
              <c:numCache>
                <c:formatCode>General</c:formatCode>
                <c:ptCount val="2"/>
                <c:pt idx="0">
                  <c:v>6</c:v>
                </c:pt>
                <c:pt idx="1">
                  <c:v>26.3</c:v>
                </c:pt>
              </c:numCache>
            </c:numRef>
          </c:val>
          <c:extLst>
            <c:ext xmlns:c16="http://schemas.microsoft.com/office/drawing/2014/chart" uri="{C3380CC4-5D6E-409C-BE32-E72D297353CC}">
              <c16:uniqueId val="{00000004-F210-3743-B523-E9BB6521B514}"/>
            </c:ext>
          </c:extLst>
        </c:ser>
        <c:dLbls>
          <c:showLegendKey val="0"/>
          <c:showVal val="0"/>
          <c:showCatName val="0"/>
          <c:showSerName val="0"/>
          <c:showPercent val="0"/>
          <c:showBubbleSize val="0"/>
        </c:dLbls>
        <c:gapWidth val="150"/>
        <c:shape val="cylinder"/>
        <c:axId val="182325632"/>
        <c:axId val="182327936"/>
        <c:axId val="0"/>
      </c:bar3DChart>
      <c:catAx>
        <c:axId val="182325632"/>
        <c:scaling>
          <c:orientation val="minMax"/>
        </c:scaling>
        <c:delete val="0"/>
        <c:axPos val="b"/>
        <c:numFmt formatCode="General" sourceLinked="0"/>
        <c:majorTickMark val="out"/>
        <c:minorTickMark val="none"/>
        <c:tickLblPos val="nextTo"/>
        <c:crossAx val="182327936"/>
        <c:crosses val="autoZero"/>
        <c:auto val="1"/>
        <c:lblAlgn val="ctr"/>
        <c:lblOffset val="100"/>
        <c:noMultiLvlLbl val="0"/>
      </c:catAx>
      <c:valAx>
        <c:axId val="182327936"/>
        <c:scaling>
          <c:orientation val="minMax"/>
        </c:scaling>
        <c:delete val="0"/>
        <c:axPos val="l"/>
        <c:title>
          <c:tx>
            <c:rich>
              <a:bodyPr rot="0" vert="horz"/>
              <a:lstStyle/>
              <a:p>
                <a:pPr>
                  <a:defRPr/>
                </a:pPr>
                <a:r>
                  <a:rPr lang="fr-FR"/>
                  <a:t>VTE mortality</a:t>
                </a:r>
              </a:p>
            </c:rich>
          </c:tx>
          <c:layout>
            <c:manualLayout>
              <c:xMode val="edge"/>
              <c:yMode val="edge"/>
              <c:x val="0.13989720034995601"/>
              <c:y val="0.15548046077573599"/>
            </c:manualLayout>
          </c:layout>
          <c:overlay val="0"/>
        </c:title>
        <c:numFmt formatCode="General" sourceLinked="1"/>
        <c:majorTickMark val="out"/>
        <c:minorTickMark val="none"/>
        <c:tickLblPos val="nextTo"/>
        <c:crossAx val="182325632"/>
        <c:crosses val="autoZero"/>
        <c:crossBetween val="between"/>
      </c:valAx>
    </c:plotArea>
    <c:plotVisOnly val="1"/>
    <c:dispBlanksAs val="gap"/>
    <c:showDLblsOverMax val="0"/>
  </c:chart>
  <c:txPr>
    <a:bodyPr/>
    <a:lstStyle/>
    <a:p>
      <a:pPr>
        <a:defRPr sz="1200" b="1">
          <a:solidFill>
            <a:srgbClr val="000000"/>
          </a:solidFill>
        </a:defRPr>
      </a:pPr>
      <a:endParaRPr lang="fr-FR"/>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Feuil1!$B$1</c:f>
              <c:strCache>
                <c:ptCount val="1"/>
                <c:pt idx="0">
                  <c:v>RVO +</c:v>
                </c:pt>
              </c:strCache>
            </c:strRef>
          </c:tx>
          <c:invertIfNegative val="0"/>
          <c:cat>
            <c:strRef>
              <c:f>Feuil1!$A$2:$A$5</c:f>
              <c:strCache>
                <c:ptCount val="4"/>
                <c:pt idx="0">
                  <c:v>Prandoni 2005</c:v>
                </c:pt>
                <c:pt idx="1">
                  <c:v>Prandoni 2015</c:v>
                </c:pt>
                <c:pt idx="2">
                  <c:v>Eden 2011</c:v>
                </c:pt>
                <c:pt idx="3">
                  <c:v>Haig 2014</c:v>
                </c:pt>
              </c:strCache>
            </c:strRef>
          </c:cat>
          <c:val>
            <c:numRef>
              <c:f>Feuil1!$B$2:$B$5</c:f>
              <c:numCache>
                <c:formatCode>General</c:formatCode>
                <c:ptCount val="4"/>
                <c:pt idx="0">
                  <c:v>48</c:v>
                </c:pt>
                <c:pt idx="1">
                  <c:v>52.4</c:v>
                </c:pt>
                <c:pt idx="2">
                  <c:v>61</c:v>
                </c:pt>
                <c:pt idx="3">
                  <c:v>55.9</c:v>
                </c:pt>
              </c:numCache>
            </c:numRef>
          </c:val>
          <c:extLst>
            <c:ext xmlns:c16="http://schemas.microsoft.com/office/drawing/2014/chart" uri="{C3380CC4-5D6E-409C-BE32-E72D297353CC}">
              <c16:uniqueId val="{00000000-F94C-4507-8797-3EC431AA0CAE}"/>
            </c:ext>
          </c:extLst>
        </c:ser>
        <c:ser>
          <c:idx val="1"/>
          <c:order val="1"/>
          <c:tx>
            <c:strRef>
              <c:f>Feuil1!$C$1</c:f>
              <c:strCache>
                <c:ptCount val="1"/>
                <c:pt idx="0">
                  <c:v>RVO -</c:v>
                </c:pt>
              </c:strCache>
            </c:strRef>
          </c:tx>
          <c:invertIfNegative val="0"/>
          <c:cat>
            <c:strRef>
              <c:f>Feuil1!$A$2:$A$5</c:f>
              <c:strCache>
                <c:ptCount val="4"/>
                <c:pt idx="0">
                  <c:v>Prandoni 2005</c:v>
                </c:pt>
                <c:pt idx="1">
                  <c:v>Prandoni 2015</c:v>
                </c:pt>
                <c:pt idx="2">
                  <c:v>Eden 2011</c:v>
                </c:pt>
                <c:pt idx="3">
                  <c:v>Haig 2014</c:v>
                </c:pt>
              </c:strCache>
            </c:strRef>
          </c:cat>
          <c:val>
            <c:numRef>
              <c:f>Feuil1!$C$2:$C$5</c:f>
              <c:numCache>
                <c:formatCode>General</c:formatCode>
                <c:ptCount val="4"/>
                <c:pt idx="0">
                  <c:v>24</c:v>
                </c:pt>
                <c:pt idx="1">
                  <c:v>26.8</c:v>
                </c:pt>
                <c:pt idx="2">
                  <c:v>37</c:v>
                </c:pt>
                <c:pt idx="3">
                  <c:v>17.5</c:v>
                </c:pt>
              </c:numCache>
            </c:numRef>
          </c:val>
          <c:extLst>
            <c:ext xmlns:c16="http://schemas.microsoft.com/office/drawing/2014/chart" uri="{C3380CC4-5D6E-409C-BE32-E72D297353CC}">
              <c16:uniqueId val="{00000001-F94C-4507-8797-3EC431AA0CAE}"/>
            </c:ext>
          </c:extLst>
        </c:ser>
        <c:dLbls>
          <c:showLegendKey val="0"/>
          <c:showVal val="0"/>
          <c:showCatName val="0"/>
          <c:showSerName val="0"/>
          <c:showPercent val="0"/>
          <c:showBubbleSize val="0"/>
        </c:dLbls>
        <c:gapWidth val="150"/>
        <c:shape val="box"/>
        <c:axId val="194636416"/>
        <c:axId val="197177728"/>
        <c:axId val="0"/>
      </c:bar3DChart>
      <c:catAx>
        <c:axId val="194636416"/>
        <c:scaling>
          <c:orientation val="minMax"/>
        </c:scaling>
        <c:delete val="0"/>
        <c:axPos val="b"/>
        <c:numFmt formatCode="General" sourceLinked="1"/>
        <c:majorTickMark val="out"/>
        <c:minorTickMark val="none"/>
        <c:tickLblPos val="nextTo"/>
        <c:crossAx val="197177728"/>
        <c:crosses val="autoZero"/>
        <c:auto val="1"/>
        <c:lblAlgn val="ctr"/>
        <c:lblOffset val="100"/>
        <c:noMultiLvlLbl val="0"/>
      </c:catAx>
      <c:valAx>
        <c:axId val="197177728"/>
        <c:scaling>
          <c:orientation val="minMax"/>
        </c:scaling>
        <c:delete val="0"/>
        <c:axPos val="l"/>
        <c:majorGridlines/>
        <c:title>
          <c:tx>
            <c:rich>
              <a:bodyPr rot="-5400000" vert="horz"/>
              <a:lstStyle/>
              <a:p>
                <a:pPr>
                  <a:defRPr/>
                </a:pPr>
                <a:r>
                  <a:rPr lang="fr-FR"/>
                  <a:t>PTS  %</a:t>
                </a:r>
              </a:p>
            </c:rich>
          </c:tx>
          <c:overlay val="0"/>
        </c:title>
        <c:numFmt formatCode="General" sourceLinked="1"/>
        <c:majorTickMark val="out"/>
        <c:minorTickMark val="none"/>
        <c:tickLblPos val="nextTo"/>
        <c:crossAx val="194636416"/>
        <c:crosses val="autoZero"/>
        <c:crossBetween val="between"/>
        <c:majorUnit val="20"/>
      </c:valAx>
    </c:plotArea>
    <c:legend>
      <c:legendPos val="r"/>
      <c:layout>
        <c:manualLayout>
          <c:xMode val="edge"/>
          <c:yMode val="edge"/>
          <c:x val="0.77102143494872366"/>
          <c:y val="0.41691756471503161"/>
          <c:w val="0.16422105781889743"/>
          <c:h val="0.13439805707862526"/>
        </c:manualLayout>
      </c:layout>
      <c:overlay val="0"/>
    </c:legend>
    <c:plotVisOnly val="1"/>
    <c:dispBlanksAs val="gap"/>
    <c:showDLblsOverMax val="0"/>
  </c:chart>
  <c:txPr>
    <a:bodyPr/>
    <a:lstStyle/>
    <a:p>
      <a:pPr>
        <a:defRPr sz="2000"/>
      </a:pPr>
      <a:endParaRPr lang="fr-FR"/>
    </a:p>
  </c:txPr>
  <c:externalData r:id="rId1">
    <c:autoUpdate val="0"/>
  </c:externalData>
</c:chartSpace>
</file>

<file path=ppt/handoutMasters/_rels/handoutMaster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Espace réservé de la date 2"/>
          <p:cNvSpPr>
            <a:spLocks noGrp="1"/>
          </p:cNvSpPr>
          <p:nvPr>
            <p:ph type="dt" sz="quarter" idx="1"/>
          </p:nvPr>
        </p:nvSpPr>
        <p:spPr>
          <a:xfrm>
            <a:off x="3120049" y="0"/>
            <a:ext cx="3977608" cy="511731"/>
          </a:xfrm>
          <a:prstGeom prst="rect">
            <a:avLst/>
          </a:prstGeom>
        </p:spPr>
        <p:txBody>
          <a:bodyPr vert="horz" lIns="99048" tIns="49524" rIns="99048" bIns="49524" rtlCol="0"/>
          <a:lstStyle>
            <a:lvl1pPr algn="r">
              <a:defRPr sz="1300"/>
            </a:lvl1pPr>
          </a:lstStyle>
          <a:p>
            <a:r>
              <a:rPr lang="fr-FR" dirty="0"/>
              <a:t>- Collège des Enseignants de Médecine Vasculaire -</a:t>
            </a:r>
          </a:p>
        </p:txBody>
      </p:sp>
      <p:sp>
        <p:nvSpPr>
          <p:cNvPr id="5" name="Espace réservé du numéro de diapositive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8572FFBB-23B1-7746-BBD6-91ECE3B059F8}" type="slidenum">
              <a:rPr lang="fr-FR" smtClean="0"/>
              <a:t>‹N°›</a:t>
            </a:fld>
            <a:endParaRPr lang="fr-FR"/>
          </a:p>
        </p:txBody>
      </p:sp>
      <p:pic>
        <p:nvPicPr>
          <p:cNvPr id="6" name="Image 5" descr="Logo cemv-Approfondissemen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920" y="9270075"/>
            <a:ext cx="847435" cy="964538"/>
          </a:xfrm>
          <a:prstGeom prst="rect">
            <a:avLst/>
          </a:prstGeom>
        </p:spPr>
      </p:pic>
    </p:spTree>
    <p:extLst>
      <p:ext uri="{BB962C8B-B14F-4D97-AF65-F5344CB8AC3E}">
        <p14:creationId xmlns:p14="http://schemas.microsoft.com/office/powerpoint/2010/main" val="31990471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fr-FR"/>
          </a:p>
        </p:txBody>
      </p:sp>
      <p:sp>
        <p:nvSpPr>
          <p:cNvPr id="3" name="Espace réservé de la date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92785D6E-DD30-A54E-A4D9-9D1FD2A7D24D}" type="datetimeFigureOut">
              <a:rPr lang="fr-FR" smtClean="0"/>
              <a:t>23/06/2020</a:t>
            </a:fld>
            <a:endParaRPr lang="fr-FR"/>
          </a:p>
        </p:txBody>
      </p:sp>
      <p:sp>
        <p:nvSpPr>
          <p:cNvPr id="4" name="Espace réservé de l'image des diapositives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fr-FR"/>
          </a:p>
        </p:txBody>
      </p:sp>
      <p:sp>
        <p:nvSpPr>
          <p:cNvPr id="5" name="Espace réservé des notes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F755A0DE-9A22-9245-826E-84D310936493}" type="slidenum">
              <a:rPr lang="fr-FR" smtClean="0"/>
              <a:t>‹N°›</a:t>
            </a:fld>
            <a:endParaRPr lang="fr-FR"/>
          </a:p>
        </p:txBody>
      </p:sp>
    </p:spTree>
    <p:extLst>
      <p:ext uri="{BB962C8B-B14F-4D97-AF65-F5344CB8AC3E}">
        <p14:creationId xmlns:p14="http://schemas.microsoft.com/office/powerpoint/2010/main" val="1519276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755A0DE-9A22-9245-826E-84D310936493}" type="slidenum">
              <a:rPr lang="fr-FR" smtClean="0"/>
              <a:t>1</a:t>
            </a:fld>
            <a:endParaRPr lang="fr-FR"/>
          </a:p>
        </p:txBody>
      </p:sp>
    </p:spTree>
    <p:extLst>
      <p:ext uri="{BB962C8B-B14F-4D97-AF65-F5344CB8AC3E}">
        <p14:creationId xmlns:p14="http://schemas.microsoft.com/office/powerpoint/2010/main" val="680096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9CE749D-767A-461A-8AF6-00E321E9DF7B}" type="slidenum">
              <a:rPr lang="fr-FR" smtClean="0"/>
              <a:pPr>
                <a:defRPr/>
              </a:pPr>
              <a:t>10</a:t>
            </a:fld>
            <a:endParaRPr lang="fr-FR"/>
          </a:p>
        </p:txBody>
      </p:sp>
    </p:spTree>
    <p:extLst>
      <p:ext uri="{BB962C8B-B14F-4D97-AF65-F5344CB8AC3E}">
        <p14:creationId xmlns:p14="http://schemas.microsoft.com/office/powerpoint/2010/main" val="3221590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9CE749D-767A-461A-8AF6-00E321E9DF7B}" type="slidenum">
              <a:rPr lang="fr-FR" smtClean="0"/>
              <a:pPr>
                <a:defRPr/>
              </a:pPr>
              <a:t>11</a:t>
            </a:fld>
            <a:endParaRPr lang="fr-FR"/>
          </a:p>
        </p:txBody>
      </p:sp>
    </p:spTree>
    <p:extLst>
      <p:ext uri="{BB962C8B-B14F-4D97-AF65-F5344CB8AC3E}">
        <p14:creationId xmlns:p14="http://schemas.microsoft.com/office/powerpoint/2010/main" val="2311614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9CE749D-767A-461A-8AF6-00E321E9DF7B}" type="slidenum">
              <a:rPr lang="fr-FR" smtClean="0"/>
              <a:pPr>
                <a:defRPr/>
              </a:pPr>
              <a:t>12</a:t>
            </a:fld>
            <a:endParaRPr lang="fr-FR"/>
          </a:p>
        </p:txBody>
      </p:sp>
    </p:spTree>
    <p:extLst>
      <p:ext uri="{BB962C8B-B14F-4D97-AF65-F5344CB8AC3E}">
        <p14:creationId xmlns:p14="http://schemas.microsoft.com/office/powerpoint/2010/main" val="1984761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9CE749D-767A-461A-8AF6-00E321E9DF7B}" type="slidenum">
              <a:rPr lang="fr-FR" smtClean="0"/>
              <a:pPr>
                <a:defRPr/>
              </a:pPr>
              <a:t>13</a:t>
            </a:fld>
            <a:endParaRPr lang="fr-FR"/>
          </a:p>
        </p:txBody>
      </p:sp>
    </p:spTree>
    <p:extLst>
      <p:ext uri="{BB962C8B-B14F-4D97-AF65-F5344CB8AC3E}">
        <p14:creationId xmlns:p14="http://schemas.microsoft.com/office/powerpoint/2010/main" val="2731464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9CE749D-767A-461A-8AF6-00E321E9DF7B}" type="slidenum">
              <a:rPr lang="fr-FR" smtClean="0"/>
              <a:pPr>
                <a:defRPr/>
              </a:pPr>
              <a:t>14</a:t>
            </a:fld>
            <a:endParaRPr lang="fr-FR"/>
          </a:p>
        </p:txBody>
      </p:sp>
    </p:spTree>
    <p:extLst>
      <p:ext uri="{BB962C8B-B14F-4D97-AF65-F5344CB8AC3E}">
        <p14:creationId xmlns:p14="http://schemas.microsoft.com/office/powerpoint/2010/main" val="3279817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9CE749D-767A-461A-8AF6-00E321E9DF7B}" type="slidenum">
              <a:rPr lang="fr-FR" smtClean="0"/>
              <a:pPr>
                <a:defRPr/>
              </a:pPr>
              <a:t>15</a:t>
            </a:fld>
            <a:endParaRPr lang="fr-FR"/>
          </a:p>
        </p:txBody>
      </p:sp>
    </p:spTree>
    <p:extLst>
      <p:ext uri="{BB962C8B-B14F-4D97-AF65-F5344CB8AC3E}">
        <p14:creationId xmlns:p14="http://schemas.microsoft.com/office/powerpoint/2010/main" val="2894315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9CE749D-767A-461A-8AF6-00E321E9DF7B}" type="slidenum">
              <a:rPr lang="fr-FR" smtClean="0"/>
              <a:pPr>
                <a:defRPr/>
              </a:pPr>
              <a:t>16</a:t>
            </a:fld>
            <a:endParaRPr lang="fr-FR"/>
          </a:p>
        </p:txBody>
      </p:sp>
    </p:spTree>
    <p:extLst>
      <p:ext uri="{BB962C8B-B14F-4D97-AF65-F5344CB8AC3E}">
        <p14:creationId xmlns:p14="http://schemas.microsoft.com/office/powerpoint/2010/main" val="1266097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a:t>Diagnosis</a:t>
            </a:r>
            <a:r>
              <a:rPr lang="fr-FR" dirty="0"/>
              <a:t> of PTS </a:t>
            </a:r>
            <a:r>
              <a:rPr lang="fr-FR" dirty="0" err="1"/>
              <a:t>is</a:t>
            </a:r>
            <a:r>
              <a:rPr lang="fr-FR" dirty="0"/>
              <a:t> a </a:t>
            </a:r>
            <a:r>
              <a:rPr lang="fr-FR" dirty="0" err="1"/>
              <a:t>clinical</a:t>
            </a:r>
            <a:r>
              <a:rPr lang="fr-FR" dirty="0"/>
              <a:t> </a:t>
            </a:r>
            <a:r>
              <a:rPr lang="fr-FR" dirty="0" err="1"/>
              <a:t>diagnosis</a:t>
            </a:r>
            <a:r>
              <a:rPr lang="fr-FR" dirty="0"/>
              <a:t>,</a:t>
            </a:r>
            <a:r>
              <a:rPr lang="fr-FR" baseline="0" dirty="0"/>
              <a:t> </a:t>
            </a:r>
            <a:r>
              <a:rPr lang="fr-FR" baseline="0" dirty="0" err="1"/>
              <a:t>based</a:t>
            </a:r>
            <a:r>
              <a:rPr lang="fr-FR" baseline="0" dirty="0"/>
              <a:t> on the Villalta score</a:t>
            </a:r>
            <a:endParaRPr lang="fr-FR" dirty="0"/>
          </a:p>
        </p:txBody>
      </p:sp>
      <p:sp>
        <p:nvSpPr>
          <p:cNvPr id="4" name="Espace réservé du numéro de diapositive 3"/>
          <p:cNvSpPr>
            <a:spLocks noGrp="1"/>
          </p:cNvSpPr>
          <p:nvPr>
            <p:ph type="sldNum" sz="quarter" idx="10"/>
          </p:nvPr>
        </p:nvSpPr>
        <p:spPr/>
        <p:txBody>
          <a:bodyPr/>
          <a:lstStyle/>
          <a:p>
            <a:pPr>
              <a:defRPr/>
            </a:pPr>
            <a:fld id="{59CE749D-767A-461A-8AF6-00E321E9DF7B}" type="slidenum">
              <a:rPr lang="fr-FR" smtClean="0"/>
              <a:pPr>
                <a:defRPr/>
              </a:pPr>
              <a:t>17</a:t>
            </a:fld>
            <a:endParaRPr lang="fr-FR"/>
          </a:p>
        </p:txBody>
      </p:sp>
    </p:spTree>
    <p:extLst>
      <p:ext uri="{BB962C8B-B14F-4D97-AF65-F5344CB8AC3E}">
        <p14:creationId xmlns:p14="http://schemas.microsoft.com/office/powerpoint/2010/main" val="21482937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9CE749D-767A-461A-8AF6-00E321E9DF7B}" type="slidenum">
              <a:rPr lang="fr-FR" smtClean="0"/>
              <a:pPr>
                <a:defRPr/>
              </a:pPr>
              <a:t>18</a:t>
            </a:fld>
            <a:endParaRPr lang="fr-FR"/>
          </a:p>
        </p:txBody>
      </p:sp>
    </p:spTree>
    <p:extLst>
      <p:ext uri="{BB962C8B-B14F-4D97-AF65-F5344CB8AC3E}">
        <p14:creationId xmlns:p14="http://schemas.microsoft.com/office/powerpoint/2010/main" val="2287210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9CE749D-767A-461A-8AF6-00E321E9DF7B}" type="slidenum">
              <a:rPr lang="fr-FR" smtClean="0"/>
              <a:pPr>
                <a:defRPr/>
              </a:pPr>
              <a:t>19</a:t>
            </a:fld>
            <a:endParaRPr lang="fr-FR"/>
          </a:p>
        </p:txBody>
      </p:sp>
    </p:spTree>
    <p:extLst>
      <p:ext uri="{BB962C8B-B14F-4D97-AF65-F5344CB8AC3E}">
        <p14:creationId xmlns:p14="http://schemas.microsoft.com/office/powerpoint/2010/main" val="3202532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59CE749D-767A-461A-8AF6-00E321E9DF7B}" type="slidenum">
              <a:rPr lang="fr-FR" smtClean="0"/>
              <a:pPr>
                <a:defRPr/>
              </a:pPr>
              <a:t>2</a:t>
            </a:fld>
            <a:endParaRPr lang="fr-FR"/>
          </a:p>
        </p:txBody>
      </p:sp>
    </p:spTree>
    <p:extLst>
      <p:ext uri="{BB962C8B-B14F-4D97-AF65-F5344CB8AC3E}">
        <p14:creationId xmlns:p14="http://schemas.microsoft.com/office/powerpoint/2010/main" val="4274768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9CE749D-767A-461A-8AF6-00E321E9DF7B}" type="slidenum">
              <a:rPr lang="fr-FR" smtClean="0"/>
              <a:pPr>
                <a:defRPr/>
              </a:pPr>
              <a:t>20</a:t>
            </a:fld>
            <a:endParaRPr lang="fr-FR"/>
          </a:p>
        </p:txBody>
      </p:sp>
    </p:spTree>
    <p:extLst>
      <p:ext uri="{BB962C8B-B14F-4D97-AF65-F5344CB8AC3E}">
        <p14:creationId xmlns:p14="http://schemas.microsoft.com/office/powerpoint/2010/main" val="613990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9CE749D-767A-461A-8AF6-00E321E9DF7B}" type="slidenum">
              <a:rPr lang="fr-FR" smtClean="0"/>
              <a:pPr>
                <a:defRPr/>
              </a:pPr>
              <a:t>21</a:t>
            </a:fld>
            <a:endParaRPr lang="fr-FR"/>
          </a:p>
        </p:txBody>
      </p:sp>
    </p:spTree>
    <p:extLst>
      <p:ext uri="{BB962C8B-B14F-4D97-AF65-F5344CB8AC3E}">
        <p14:creationId xmlns:p14="http://schemas.microsoft.com/office/powerpoint/2010/main" val="2918625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a:t>Diagnosis</a:t>
            </a:r>
            <a:r>
              <a:rPr lang="fr-FR" dirty="0"/>
              <a:t> of PTS </a:t>
            </a:r>
            <a:r>
              <a:rPr lang="fr-FR" dirty="0" err="1"/>
              <a:t>is</a:t>
            </a:r>
            <a:r>
              <a:rPr lang="fr-FR" dirty="0"/>
              <a:t> a </a:t>
            </a:r>
            <a:r>
              <a:rPr lang="fr-FR" dirty="0" err="1"/>
              <a:t>clinical</a:t>
            </a:r>
            <a:r>
              <a:rPr lang="fr-FR" dirty="0"/>
              <a:t> </a:t>
            </a:r>
            <a:r>
              <a:rPr lang="fr-FR" dirty="0" err="1"/>
              <a:t>diagnosis</a:t>
            </a:r>
            <a:r>
              <a:rPr lang="fr-FR" dirty="0"/>
              <a:t>,</a:t>
            </a:r>
            <a:r>
              <a:rPr lang="fr-FR" baseline="0" dirty="0"/>
              <a:t> </a:t>
            </a:r>
            <a:r>
              <a:rPr lang="fr-FR" baseline="0" dirty="0" err="1"/>
              <a:t>based</a:t>
            </a:r>
            <a:r>
              <a:rPr lang="fr-FR" baseline="0" dirty="0"/>
              <a:t> on the Villalta score</a:t>
            </a:r>
            <a:endParaRPr lang="fr-FR" dirty="0"/>
          </a:p>
        </p:txBody>
      </p:sp>
      <p:sp>
        <p:nvSpPr>
          <p:cNvPr id="4" name="Espace réservé du numéro de diapositive 3"/>
          <p:cNvSpPr>
            <a:spLocks noGrp="1"/>
          </p:cNvSpPr>
          <p:nvPr>
            <p:ph type="sldNum" sz="quarter" idx="10"/>
          </p:nvPr>
        </p:nvSpPr>
        <p:spPr/>
        <p:txBody>
          <a:bodyPr/>
          <a:lstStyle/>
          <a:p>
            <a:pPr>
              <a:defRPr/>
            </a:pPr>
            <a:fld id="{59CE749D-767A-461A-8AF6-00E321E9DF7B}" type="slidenum">
              <a:rPr lang="fr-FR" smtClean="0"/>
              <a:pPr>
                <a:defRPr/>
              </a:pPr>
              <a:t>22</a:t>
            </a:fld>
            <a:endParaRPr lang="fr-FR"/>
          </a:p>
        </p:txBody>
      </p:sp>
    </p:spTree>
    <p:extLst>
      <p:ext uri="{BB962C8B-B14F-4D97-AF65-F5344CB8AC3E}">
        <p14:creationId xmlns:p14="http://schemas.microsoft.com/office/powerpoint/2010/main" val="40411740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9CE749D-767A-461A-8AF6-00E321E9DF7B}" type="slidenum">
              <a:rPr lang="fr-FR" smtClean="0"/>
              <a:pPr>
                <a:defRPr/>
              </a:pPr>
              <a:t>23</a:t>
            </a:fld>
            <a:endParaRPr lang="fr-FR"/>
          </a:p>
        </p:txBody>
      </p:sp>
    </p:spTree>
    <p:extLst>
      <p:ext uri="{BB962C8B-B14F-4D97-AF65-F5344CB8AC3E}">
        <p14:creationId xmlns:p14="http://schemas.microsoft.com/office/powerpoint/2010/main" val="18683175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9CE749D-767A-461A-8AF6-00E321E9DF7B}" type="slidenum">
              <a:rPr lang="fr-FR" smtClean="0"/>
              <a:pPr>
                <a:defRPr/>
              </a:pPr>
              <a:t>24</a:t>
            </a:fld>
            <a:endParaRPr lang="fr-FR"/>
          </a:p>
        </p:txBody>
      </p:sp>
    </p:spTree>
    <p:extLst>
      <p:ext uri="{BB962C8B-B14F-4D97-AF65-F5344CB8AC3E}">
        <p14:creationId xmlns:p14="http://schemas.microsoft.com/office/powerpoint/2010/main" val="34756679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755A0DE-9A22-9245-826E-84D310936493}" type="slidenum">
              <a:rPr lang="fr-FR" smtClean="0"/>
              <a:t>25</a:t>
            </a:fld>
            <a:endParaRPr lang="fr-FR"/>
          </a:p>
        </p:txBody>
      </p:sp>
    </p:spTree>
    <p:extLst>
      <p:ext uri="{BB962C8B-B14F-4D97-AF65-F5344CB8AC3E}">
        <p14:creationId xmlns:p14="http://schemas.microsoft.com/office/powerpoint/2010/main" val="1374280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59CE749D-767A-461A-8AF6-00E321E9DF7B}" type="slidenum">
              <a:rPr lang="fr-FR" smtClean="0"/>
              <a:pPr>
                <a:defRPr/>
              </a:pPr>
              <a:t>3</a:t>
            </a:fld>
            <a:endParaRPr lang="fr-FR"/>
          </a:p>
        </p:txBody>
      </p:sp>
    </p:spTree>
    <p:extLst>
      <p:ext uri="{BB962C8B-B14F-4D97-AF65-F5344CB8AC3E}">
        <p14:creationId xmlns:p14="http://schemas.microsoft.com/office/powerpoint/2010/main" val="1133794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defTabSz="869557">
              <a:defRPr sz="2700">
                <a:solidFill>
                  <a:schemeClr val="tx1"/>
                </a:solidFill>
                <a:latin typeface="Times New Roman" pitchFamily="18" charset="0"/>
              </a:defRPr>
            </a:lvl1pPr>
            <a:lvl2pPr marL="847818" indent="-326084" defTabSz="869557">
              <a:defRPr sz="2700">
                <a:solidFill>
                  <a:schemeClr val="tx1"/>
                </a:solidFill>
                <a:latin typeface="Times New Roman" pitchFamily="18" charset="0"/>
              </a:defRPr>
            </a:lvl2pPr>
            <a:lvl3pPr marL="1304336" indent="-260867" defTabSz="869557">
              <a:defRPr sz="2700">
                <a:solidFill>
                  <a:schemeClr val="tx1"/>
                </a:solidFill>
                <a:latin typeface="Times New Roman" pitchFamily="18" charset="0"/>
              </a:defRPr>
            </a:lvl3pPr>
            <a:lvl4pPr marL="1826070" indent="-260867" defTabSz="869557">
              <a:defRPr sz="2700">
                <a:solidFill>
                  <a:schemeClr val="tx1"/>
                </a:solidFill>
                <a:latin typeface="Times New Roman" pitchFamily="18" charset="0"/>
              </a:defRPr>
            </a:lvl4pPr>
            <a:lvl5pPr marL="2347805" indent="-260867" defTabSz="869557">
              <a:defRPr sz="2700">
                <a:solidFill>
                  <a:schemeClr val="tx1"/>
                </a:solidFill>
                <a:latin typeface="Times New Roman" pitchFamily="18" charset="0"/>
              </a:defRPr>
            </a:lvl5pPr>
            <a:lvl6pPr marL="2869539" indent="-260867" defTabSz="869557" eaLnBrk="0" fontAlgn="base" hangingPunct="0">
              <a:spcBef>
                <a:spcPct val="0"/>
              </a:spcBef>
              <a:spcAft>
                <a:spcPct val="0"/>
              </a:spcAft>
              <a:defRPr sz="2700">
                <a:solidFill>
                  <a:schemeClr val="tx1"/>
                </a:solidFill>
                <a:latin typeface="Times New Roman" pitchFamily="18" charset="0"/>
              </a:defRPr>
            </a:lvl6pPr>
            <a:lvl7pPr marL="3391273" indent="-260867" defTabSz="869557" eaLnBrk="0" fontAlgn="base" hangingPunct="0">
              <a:spcBef>
                <a:spcPct val="0"/>
              </a:spcBef>
              <a:spcAft>
                <a:spcPct val="0"/>
              </a:spcAft>
              <a:defRPr sz="2700">
                <a:solidFill>
                  <a:schemeClr val="tx1"/>
                </a:solidFill>
                <a:latin typeface="Times New Roman" pitchFamily="18" charset="0"/>
              </a:defRPr>
            </a:lvl7pPr>
            <a:lvl8pPr marL="3913008" indent="-260867" defTabSz="869557" eaLnBrk="0" fontAlgn="base" hangingPunct="0">
              <a:spcBef>
                <a:spcPct val="0"/>
              </a:spcBef>
              <a:spcAft>
                <a:spcPct val="0"/>
              </a:spcAft>
              <a:defRPr sz="2700">
                <a:solidFill>
                  <a:schemeClr val="tx1"/>
                </a:solidFill>
                <a:latin typeface="Times New Roman" pitchFamily="18" charset="0"/>
              </a:defRPr>
            </a:lvl8pPr>
            <a:lvl9pPr marL="4434742" indent="-260867" defTabSz="869557" eaLnBrk="0" fontAlgn="base" hangingPunct="0">
              <a:spcBef>
                <a:spcPct val="0"/>
              </a:spcBef>
              <a:spcAft>
                <a:spcPct val="0"/>
              </a:spcAft>
              <a:defRPr sz="2700">
                <a:solidFill>
                  <a:schemeClr val="tx1"/>
                </a:solidFill>
                <a:latin typeface="Times New Roman" pitchFamily="18" charset="0"/>
              </a:defRPr>
            </a:lvl9pPr>
          </a:lstStyle>
          <a:p>
            <a:fld id="{A08F35AF-F7A1-402F-BA0A-4D790F992A7A}" type="slidenum">
              <a:rPr lang="fr-FR" sz="1200">
                <a:solidFill>
                  <a:prstClr val="black"/>
                </a:solidFill>
              </a:rPr>
              <a:pPr/>
              <a:t>4</a:t>
            </a:fld>
            <a:endParaRPr lang="fr-FR" sz="1200">
              <a:solidFill>
                <a:prstClr val="black"/>
              </a:solidFill>
            </a:endParaRPr>
          </a:p>
        </p:txBody>
      </p:sp>
      <p:sp>
        <p:nvSpPr>
          <p:cNvPr id="60419" name="Rectangle 2"/>
          <p:cNvSpPr>
            <a:spLocks noGrp="1" noRot="1" noChangeAspect="1" noChangeArrowheads="1" noTextEdit="1"/>
          </p:cNvSpPr>
          <p:nvPr>
            <p:ph type="sldImg"/>
          </p:nvPr>
        </p:nvSpPr>
        <p:spPr>
          <a:xfrm>
            <a:off x="1303338" y="630238"/>
            <a:ext cx="4710112" cy="2651125"/>
          </a:xfrm>
          <a:ln cap="flat"/>
        </p:spPr>
      </p:sp>
      <p:sp>
        <p:nvSpPr>
          <p:cNvPr id="60420" name="Rectangle 3"/>
          <p:cNvSpPr>
            <a:spLocks noGrp="1" noChangeArrowheads="1"/>
          </p:cNvSpPr>
          <p:nvPr>
            <p:ph type="body" idx="1"/>
          </p:nvPr>
        </p:nvSpPr>
        <p:spPr>
          <a:xfrm>
            <a:off x="868497" y="3674621"/>
            <a:ext cx="5526791" cy="6801541"/>
          </a:xfrm>
          <a:noFill/>
        </p:spPr>
        <p:txBody>
          <a:bodyPr/>
          <a:lstStyle/>
          <a:p>
            <a:pPr eaLnBrk="1" hangingPunct="1"/>
            <a:endParaRPr lang="fr-FR" dirty="0"/>
          </a:p>
        </p:txBody>
      </p:sp>
    </p:spTree>
    <p:extLst>
      <p:ext uri="{BB962C8B-B14F-4D97-AF65-F5344CB8AC3E}">
        <p14:creationId xmlns:p14="http://schemas.microsoft.com/office/powerpoint/2010/main" val="2568485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defTabSz="869557">
              <a:defRPr sz="2700">
                <a:solidFill>
                  <a:schemeClr val="tx1"/>
                </a:solidFill>
                <a:latin typeface="Times New Roman" pitchFamily="18" charset="0"/>
              </a:defRPr>
            </a:lvl1pPr>
            <a:lvl2pPr marL="847818" indent="-326084" defTabSz="869557">
              <a:defRPr sz="2700">
                <a:solidFill>
                  <a:schemeClr val="tx1"/>
                </a:solidFill>
                <a:latin typeface="Times New Roman" pitchFamily="18" charset="0"/>
              </a:defRPr>
            </a:lvl2pPr>
            <a:lvl3pPr marL="1304336" indent="-260867" defTabSz="869557">
              <a:defRPr sz="2700">
                <a:solidFill>
                  <a:schemeClr val="tx1"/>
                </a:solidFill>
                <a:latin typeface="Times New Roman" pitchFamily="18" charset="0"/>
              </a:defRPr>
            </a:lvl3pPr>
            <a:lvl4pPr marL="1826070" indent="-260867" defTabSz="869557">
              <a:defRPr sz="2700">
                <a:solidFill>
                  <a:schemeClr val="tx1"/>
                </a:solidFill>
                <a:latin typeface="Times New Roman" pitchFamily="18" charset="0"/>
              </a:defRPr>
            </a:lvl4pPr>
            <a:lvl5pPr marL="2347805" indent="-260867" defTabSz="869557">
              <a:defRPr sz="2700">
                <a:solidFill>
                  <a:schemeClr val="tx1"/>
                </a:solidFill>
                <a:latin typeface="Times New Roman" pitchFamily="18" charset="0"/>
              </a:defRPr>
            </a:lvl5pPr>
            <a:lvl6pPr marL="2869539" indent="-260867" defTabSz="869557" eaLnBrk="0" fontAlgn="base" hangingPunct="0">
              <a:spcBef>
                <a:spcPct val="0"/>
              </a:spcBef>
              <a:spcAft>
                <a:spcPct val="0"/>
              </a:spcAft>
              <a:defRPr sz="2700">
                <a:solidFill>
                  <a:schemeClr val="tx1"/>
                </a:solidFill>
                <a:latin typeface="Times New Roman" pitchFamily="18" charset="0"/>
              </a:defRPr>
            </a:lvl6pPr>
            <a:lvl7pPr marL="3391273" indent="-260867" defTabSz="869557" eaLnBrk="0" fontAlgn="base" hangingPunct="0">
              <a:spcBef>
                <a:spcPct val="0"/>
              </a:spcBef>
              <a:spcAft>
                <a:spcPct val="0"/>
              </a:spcAft>
              <a:defRPr sz="2700">
                <a:solidFill>
                  <a:schemeClr val="tx1"/>
                </a:solidFill>
                <a:latin typeface="Times New Roman" pitchFamily="18" charset="0"/>
              </a:defRPr>
            </a:lvl7pPr>
            <a:lvl8pPr marL="3913008" indent="-260867" defTabSz="869557" eaLnBrk="0" fontAlgn="base" hangingPunct="0">
              <a:spcBef>
                <a:spcPct val="0"/>
              </a:spcBef>
              <a:spcAft>
                <a:spcPct val="0"/>
              </a:spcAft>
              <a:defRPr sz="2700">
                <a:solidFill>
                  <a:schemeClr val="tx1"/>
                </a:solidFill>
                <a:latin typeface="Times New Roman" pitchFamily="18" charset="0"/>
              </a:defRPr>
            </a:lvl8pPr>
            <a:lvl9pPr marL="4434742" indent="-260867" defTabSz="869557" eaLnBrk="0" fontAlgn="base" hangingPunct="0">
              <a:spcBef>
                <a:spcPct val="0"/>
              </a:spcBef>
              <a:spcAft>
                <a:spcPct val="0"/>
              </a:spcAft>
              <a:defRPr sz="2700">
                <a:solidFill>
                  <a:schemeClr val="tx1"/>
                </a:solidFill>
                <a:latin typeface="Times New Roman" pitchFamily="18" charset="0"/>
              </a:defRPr>
            </a:lvl9pPr>
          </a:lstStyle>
          <a:p>
            <a:fld id="{A08F35AF-F7A1-402F-BA0A-4D790F992A7A}" type="slidenum">
              <a:rPr lang="fr-FR" sz="1200">
                <a:solidFill>
                  <a:prstClr val="black"/>
                </a:solidFill>
              </a:rPr>
              <a:pPr/>
              <a:t>5</a:t>
            </a:fld>
            <a:endParaRPr lang="fr-FR" sz="1200">
              <a:solidFill>
                <a:prstClr val="black"/>
              </a:solidFill>
            </a:endParaRPr>
          </a:p>
        </p:txBody>
      </p:sp>
      <p:sp>
        <p:nvSpPr>
          <p:cNvPr id="60419" name="Rectangle 2"/>
          <p:cNvSpPr>
            <a:spLocks noGrp="1" noRot="1" noChangeAspect="1" noChangeArrowheads="1" noTextEdit="1"/>
          </p:cNvSpPr>
          <p:nvPr>
            <p:ph type="sldImg"/>
          </p:nvPr>
        </p:nvSpPr>
        <p:spPr>
          <a:xfrm>
            <a:off x="1303338" y="630238"/>
            <a:ext cx="4710112" cy="2651125"/>
          </a:xfrm>
          <a:ln cap="flat"/>
        </p:spPr>
      </p:sp>
      <p:sp>
        <p:nvSpPr>
          <p:cNvPr id="60420" name="Rectangle 3"/>
          <p:cNvSpPr>
            <a:spLocks noGrp="1" noChangeArrowheads="1"/>
          </p:cNvSpPr>
          <p:nvPr>
            <p:ph type="body" idx="1"/>
          </p:nvPr>
        </p:nvSpPr>
        <p:spPr>
          <a:xfrm>
            <a:off x="868497" y="3674621"/>
            <a:ext cx="5526791" cy="6801541"/>
          </a:xfrm>
          <a:noFill/>
        </p:spPr>
        <p:txBody>
          <a:bodyPr/>
          <a:lstStyle/>
          <a:p>
            <a:pPr eaLnBrk="1" hangingPunct="1"/>
            <a:r>
              <a:rPr lang="fr-FR" dirty="0" err="1"/>
              <a:t>What</a:t>
            </a:r>
            <a:r>
              <a:rPr lang="fr-FR" baseline="0" dirty="0"/>
              <a:t> </a:t>
            </a:r>
            <a:r>
              <a:rPr lang="fr-FR" baseline="0" dirty="0" err="1"/>
              <a:t>is</a:t>
            </a:r>
            <a:r>
              <a:rPr lang="fr-FR" baseline="0" dirty="0"/>
              <a:t> RVO? </a:t>
            </a:r>
            <a:r>
              <a:rPr lang="fr-FR" baseline="0" dirty="0" err="1"/>
              <a:t>After</a:t>
            </a:r>
            <a:r>
              <a:rPr lang="fr-FR" baseline="0" dirty="0"/>
              <a:t> </a:t>
            </a:r>
            <a:r>
              <a:rPr lang="fr-FR" baseline="0" dirty="0" err="1"/>
              <a:t>thrombosis</a:t>
            </a:r>
            <a:r>
              <a:rPr lang="fr-FR" baseline="0" dirty="0"/>
              <a:t>, and in case of non </a:t>
            </a:r>
            <a:r>
              <a:rPr lang="fr-FR" baseline="0" dirty="0" err="1"/>
              <a:t>complete</a:t>
            </a:r>
            <a:r>
              <a:rPr lang="fr-FR" baseline="0" dirty="0"/>
              <a:t> </a:t>
            </a:r>
            <a:r>
              <a:rPr lang="fr-FR" baseline="0" dirty="0" err="1"/>
              <a:t>fibrinolysis</a:t>
            </a:r>
            <a:r>
              <a:rPr lang="fr-FR" baseline="0" dirty="0"/>
              <a:t>, </a:t>
            </a:r>
            <a:r>
              <a:rPr lang="fr-FR" baseline="0" dirty="0" err="1"/>
              <a:t>thre</a:t>
            </a:r>
            <a:r>
              <a:rPr lang="fr-FR" baseline="0" dirty="0"/>
              <a:t> a colonisation of </a:t>
            </a:r>
            <a:r>
              <a:rPr lang="fr-FR" baseline="0" dirty="0" err="1"/>
              <a:t>thrombi</a:t>
            </a:r>
            <a:r>
              <a:rPr lang="fr-FR" baseline="0" dirty="0"/>
              <a:t> by </a:t>
            </a:r>
            <a:r>
              <a:rPr lang="fr-FR" baseline="0" dirty="0" err="1"/>
              <a:t>fibers</a:t>
            </a:r>
            <a:r>
              <a:rPr lang="fr-FR" baseline="0" dirty="0"/>
              <a:t>, </a:t>
            </a:r>
            <a:r>
              <a:rPr lang="fr-FR" baseline="0" dirty="0" err="1"/>
              <a:t>especially</a:t>
            </a:r>
            <a:r>
              <a:rPr lang="fr-FR" baseline="0" dirty="0"/>
              <a:t> </a:t>
            </a:r>
            <a:r>
              <a:rPr lang="fr-FR" baseline="0" dirty="0" err="1"/>
              <a:t>collegen</a:t>
            </a:r>
            <a:r>
              <a:rPr lang="fr-FR" baseline="0" dirty="0"/>
              <a:t> and </a:t>
            </a:r>
            <a:r>
              <a:rPr lang="fr-FR" baseline="0" dirty="0" err="1"/>
              <a:t>smooth</a:t>
            </a:r>
            <a:r>
              <a:rPr lang="fr-FR" baseline="0" dirty="0"/>
              <a:t> </a:t>
            </a:r>
            <a:r>
              <a:rPr lang="fr-FR" baseline="0" dirty="0" err="1"/>
              <a:t>muscular</a:t>
            </a:r>
            <a:r>
              <a:rPr lang="fr-FR" baseline="0" dirty="0"/>
              <a:t> </a:t>
            </a:r>
            <a:r>
              <a:rPr lang="fr-FR" baseline="0" dirty="0" err="1"/>
              <a:t>cells</a:t>
            </a:r>
            <a:r>
              <a:rPr lang="fr-FR" baseline="0" dirty="0"/>
              <a:t> </a:t>
            </a:r>
            <a:r>
              <a:rPr lang="fr-FR" baseline="0" dirty="0" err="1"/>
              <a:t>responsible</a:t>
            </a:r>
            <a:r>
              <a:rPr lang="fr-FR" baseline="0" dirty="0"/>
              <a:t> for a </a:t>
            </a:r>
            <a:r>
              <a:rPr lang="fr-FR" baseline="0" dirty="0" err="1"/>
              <a:t>tissualr</a:t>
            </a:r>
            <a:r>
              <a:rPr lang="fr-FR" baseline="0" dirty="0"/>
              <a:t> transformation of the thrombus. </a:t>
            </a:r>
            <a:r>
              <a:rPr lang="fr-FR" baseline="0" dirty="0" err="1"/>
              <a:t>After</a:t>
            </a:r>
            <a:r>
              <a:rPr lang="fr-FR" baseline="0" dirty="0"/>
              <a:t> </a:t>
            </a:r>
            <a:r>
              <a:rPr lang="fr-FR" baseline="0" dirty="0" err="1"/>
              <a:t>tissular</a:t>
            </a:r>
            <a:r>
              <a:rPr lang="fr-FR" baseline="0" dirty="0"/>
              <a:t> colonisation </a:t>
            </a:r>
            <a:r>
              <a:rPr lang="fr-FR" baseline="0" dirty="0" err="1"/>
              <a:t>this</a:t>
            </a:r>
            <a:r>
              <a:rPr lang="fr-FR" baseline="0" dirty="0"/>
              <a:t> one </a:t>
            </a:r>
            <a:r>
              <a:rPr lang="fr-FR" baseline="0" dirty="0" err="1"/>
              <a:t>is</a:t>
            </a:r>
            <a:r>
              <a:rPr lang="fr-FR" baseline="0" dirty="0"/>
              <a:t> </a:t>
            </a:r>
            <a:r>
              <a:rPr lang="fr-FR" baseline="0" dirty="0" err="1"/>
              <a:t>characterized</a:t>
            </a:r>
            <a:r>
              <a:rPr lang="fr-FR" baseline="0" dirty="0"/>
              <a:t> by multiple </a:t>
            </a:r>
            <a:r>
              <a:rPr lang="fr-FR" baseline="0" dirty="0" err="1"/>
              <a:t>synechiae</a:t>
            </a:r>
            <a:r>
              <a:rPr lang="fr-FR" baseline="0" dirty="0"/>
              <a:t>, ans </a:t>
            </a:r>
            <a:r>
              <a:rPr lang="fr-FR" baseline="0" dirty="0" err="1"/>
              <a:t>some</a:t>
            </a:r>
            <a:r>
              <a:rPr lang="fr-FR" baseline="0" dirty="0"/>
              <a:t> </a:t>
            </a:r>
            <a:r>
              <a:rPr lang="fr-FR" baseline="0" dirty="0" err="1"/>
              <a:t>reisdual</a:t>
            </a:r>
            <a:r>
              <a:rPr lang="fr-FR" baseline="0" dirty="0"/>
              <a:t> </a:t>
            </a:r>
            <a:r>
              <a:rPr lang="fr-FR" baseline="0" dirty="0" err="1"/>
              <a:t>chanels</a:t>
            </a:r>
            <a:r>
              <a:rPr lang="fr-FR" baseline="0" dirty="0"/>
              <a:t> </a:t>
            </a:r>
            <a:r>
              <a:rPr lang="fr-FR" baseline="0" dirty="0" err="1"/>
              <a:t>through</a:t>
            </a:r>
            <a:r>
              <a:rPr lang="fr-FR" baseline="0" dirty="0"/>
              <a:t> </a:t>
            </a:r>
            <a:r>
              <a:rPr lang="fr-FR" baseline="0" dirty="0" err="1"/>
              <a:t>which</a:t>
            </a:r>
            <a:r>
              <a:rPr lang="fr-FR" baseline="0" dirty="0"/>
              <a:t> the </a:t>
            </a:r>
            <a:r>
              <a:rPr lang="fr-FR" baseline="0" dirty="0" err="1"/>
              <a:t>venous</a:t>
            </a:r>
            <a:r>
              <a:rPr lang="fr-FR" baseline="0" dirty="0"/>
              <a:t> </a:t>
            </a:r>
            <a:r>
              <a:rPr lang="fr-FR" baseline="0" dirty="0" err="1"/>
              <a:t>flus</a:t>
            </a:r>
            <a:r>
              <a:rPr lang="fr-FR" baseline="0" dirty="0"/>
              <a:t> </a:t>
            </a:r>
            <a:r>
              <a:rPr lang="fr-FR" baseline="0" dirty="0" err="1"/>
              <a:t>is</a:t>
            </a:r>
            <a:r>
              <a:rPr lang="fr-FR" baseline="0" dirty="0"/>
              <a:t> </a:t>
            </a:r>
            <a:r>
              <a:rPr lang="fr-FR" baseline="0" dirty="0" err="1"/>
              <a:t>decreased</a:t>
            </a:r>
            <a:r>
              <a:rPr lang="fr-FR" baseline="0" dirty="0"/>
              <a:t> and slow</a:t>
            </a:r>
            <a:endParaRPr lang="fr-FR" dirty="0"/>
          </a:p>
        </p:txBody>
      </p:sp>
    </p:spTree>
    <p:extLst>
      <p:ext uri="{BB962C8B-B14F-4D97-AF65-F5344CB8AC3E}">
        <p14:creationId xmlns:p14="http://schemas.microsoft.com/office/powerpoint/2010/main" val="858725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RVO </a:t>
            </a:r>
            <a:r>
              <a:rPr lang="fr-FR" dirty="0" err="1"/>
              <a:t>is</a:t>
            </a:r>
            <a:r>
              <a:rPr lang="fr-FR" baseline="0" dirty="0"/>
              <a:t> </a:t>
            </a:r>
            <a:r>
              <a:rPr lang="fr-FR" baseline="0" dirty="0" err="1"/>
              <a:t>reported</a:t>
            </a:r>
            <a:r>
              <a:rPr lang="fr-FR" baseline="0" dirty="0"/>
              <a:t> as </a:t>
            </a:r>
            <a:r>
              <a:rPr lang="fr-FR" baseline="0" dirty="0" err="1"/>
              <a:t>frequent</a:t>
            </a:r>
            <a:r>
              <a:rPr lang="fr-FR" baseline="0" dirty="0"/>
              <a:t> as 40 to 80% of cases of DVT, </a:t>
            </a:r>
            <a:r>
              <a:rPr lang="fr-FR" baseline="0" dirty="0" err="1"/>
              <a:t>maybe</a:t>
            </a:r>
            <a:r>
              <a:rPr lang="fr-FR" baseline="0" dirty="0"/>
              <a:t> </a:t>
            </a:r>
            <a:r>
              <a:rPr lang="fr-FR" baseline="0" dirty="0" err="1"/>
              <a:t>depending</a:t>
            </a:r>
            <a:r>
              <a:rPr lang="fr-FR" baseline="0" dirty="0"/>
              <a:t> on the </a:t>
            </a:r>
            <a:r>
              <a:rPr lang="fr-FR" baseline="0" dirty="0" err="1"/>
              <a:t>definition</a:t>
            </a:r>
            <a:r>
              <a:rPr lang="fr-FR" baseline="0" dirty="0"/>
              <a:t> of DVT </a:t>
            </a:r>
            <a:r>
              <a:rPr lang="fr-FR" baseline="0" dirty="0" err="1"/>
              <a:t>which</a:t>
            </a:r>
            <a:r>
              <a:rPr lang="fr-FR" baseline="0" dirty="0"/>
              <a:t> </a:t>
            </a:r>
            <a:r>
              <a:rPr lang="fr-FR" baseline="0" dirty="0" err="1"/>
              <a:t>is</a:t>
            </a:r>
            <a:r>
              <a:rPr lang="fr-FR" baseline="0" dirty="0"/>
              <a:t> not </a:t>
            </a:r>
            <a:r>
              <a:rPr lang="fr-FR" baseline="0" dirty="0" err="1"/>
              <a:t>standardized</a:t>
            </a:r>
            <a:r>
              <a:rPr lang="fr-FR" baseline="0" dirty="0"/>
              <a:t>, </a:t>
            </a:r>
            <a:r>
              <a:rPr lang="fr-FR" baseline="0" dirty="0" err="1"/>
              <a:t>even</a:t>
            </a:r>
            <a:r>
              <a:rPr lang="fr-FR" baseline="0" dirty="0"/>
              <a:t> if </a:t>
            </a:r>
            <a:r>
              <a:rPr lang="fr-FR" baseline="0" dirty="0" err="1"/>
              <a:t>criteria</a:t>
            </a:r>
            <a:r>
              <a:rPr lang="fr-FR" baseline="0" dirty="0"/>
              <a:t> of </a:t>
            </a:r>
            <a:r>
              <a:rPr lang="fr-FR" baseline="0" dirty="0" err="1"/>
              <a:t>Prandoni</a:t>
            </a:r>
            <a:r>
              <a:rPr lang="fr-FR" baseline="0" dirty="0"/>
              <a:t>, </a:t>
            </a:r>
            <a:r>
              <a:rPr lang="fr-FR" baseline="0" dirty="0" err="1"/>
              <a:t>i.e</a:t>
            </a:r>
            <a:r>
              <a:rPr lang="fr-FR" baseline="0" dirty="0"/>
              <a:t> RVO </a:t>
            </a:r>
            <a:r>
              <a:rPr lang="fr-FR" baseline="0" dirty="0" err="1"/>
              <a:t>defined</a:t>
            </a:r>
            <a:r>
              <a:rPr lang="fr-FR" baseline="0" dirty="0"/>
              <a:t> by </a:t>
            </a:r>
            <a:r>
              <a:rPr lang="fr-FR" sz="1300" dirty="0">
                <a:latin typeface="Arial" pitchFamily="34" charset="0"/>
              </a:rPr>
              <a:t>if more </a:t>
            </a:r>
            <a:r>
              <a:rPr lang="fr-FR" sz="1300" dirty="0" err="1">
                <a:latin typeface="Arial" pitchFamily="34" charset="0"/>
              </a:rPr>
              <a:t>than</a:t>
            </a:r>
            <a:endParaRPr lang="fr-FR" sz="1300" dirty="0">
              <a:latin typeface="Arial" pitchFamily="34" charset="0"/>
            </a:endParaRPr>
          </a:p>
          <a:p>
            <a:r>
              <a:rPr lang="it-IT" sz="1300" dirty="0">
                <a:latin typeface="Arial" pitchFamily="34" charset="0"/>
              </a:rPr>
              <a:t>2 mm in diameter on a single compression ultrasonography seems to be largely used in clinical practice</a:t>
            </a:r>
            <a:endParaRPr lang="fr-FR" dirty="0"/>
          </a:p>
        </p:txBody>
      </p:sp>
      <p:sp>
        <p:nvSpPr>
          <p:cNvPr id="4" name="Espace réservé du numéro de diapositive 3"/>
          <p:cNvSpPr>
            <a:spLocks noGrp="1"/>
          </p:cNvSpPr>
          <p:nvPr>
            <p:ph type="sldNum" sz="quarter" idx="10"/>
          </p:nvPr>
        </p:nvSpPr>
        <p:spPr/>
        <p:txBody>
          <a:bodyPr/>
          <a:lstStyle/>
          <a:p>
            <a:pPr>
              <a:defRPr/>
            </a:pPr>
            <a:fld id="{59CE749D-767A-461A-8AF6-00E321E9DF7B}" type="slidenum">
              <a:rPr lang="fr-FR" smtClean="0"/>
              <a:pPr>
                <a:defRPr/>
              </a:pPr>
              <a:t>6</a:t>
            </a:fld>
            <a:endParaRPr lang="fr-FR"/>
          </a:p>
        </p:txBody>
      </p:sp>
    </p:spTree>
    <p:extLst>
      <p:ext uri="{BB962C8B-B14F-4D97-AF65-F5344CB8AC3E}">
        <p14:creationId xmlns:p14="http://schemas.microsoft.com/office/powerpoint/2010/main" val="2836633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defTabSz="869557">
              <a:defRPr sz="2700">
                <a:solidFill>
                  <a:schemeClr val="tx1"/>
                </a:solidFill>
                <a:latin typeface="Times New Roman" pitchFamily="18" charset="0"/>
              </a:defRPr>
            </a:lvl1pPr>
            <a:lvl2pPr marL="847818" indent="-326084" defTabSz="869557">
              <a:defRPr sz="2700">
                <a:solidFill>
                  <a:schemeClr val="tx1"/>
                </a:solidFill>
                <a:latin typeface="Times New Roman" pitchFamily="18" charset="0"/>
              </a:defRPr>
            </a:lvl2pPr>
            <a:lvl3pPr marL="1304336" indent="-260867" defTabSz="869557">
              <a:defRPr sz="2700">
                <a:solidFill>
                  <a:schemeClr val="tx1"/>
                </a:solidFill>
                <a:latin typeface="Times New Roman" pitchFamily="18" charset="0"/>
              </a:defRPr>
            </a:lvl3pPr>
            <a:lvl4pPr marL="1826070" indent="-260867" defTabSz="869557">
              <a:defRPr sz="2700">
                <a:solidFill>
                  <a:schemeClr val="tx1"/>
                </a:solidFill>
                <a:latin typeface="Times New Roman" pitchFamily="18" charset="0"/>
              </a:defRPr>
            </a:lvl4pPr>
            <a:lvl5pPr marL="2347805" indent="-260867" defTabSz="869557">
              <a:defRPr sz="2700">
                <a:solidFill>
                  <a:schemeClr val="tx1"/>
                </a:solidFill>
                <a:latin typeface="Times New Roman" pitchFamily="18" charset="0"/>
              </a:defRPr>
            </a:lvl5pPr>
            <a:lvl6pPr marL="2869539" indent="-260867" defTabSz="869557" eaLnBrk="0" fontAlgn="base" hangingPunct="0">
              <a:spcBef>
                <a:spcPct val="0"/>
              </a:spcBef>
              <a:spcAft>
                <a:spcPct val="0"/>
              </a:spcAft>
              <a:defRPr sz="2700">
                <a:solidFill>
                  <a:schemeClr val="tx1"/>
                </a:solidFill>
                <a:latin typeface="Times New Roman" pitchFamily="18" charset="0"/>
              </a:defRPr>
            </a:lvl6pPr>
            <a:lvl7pPr marL="3391273" indent="-260867" defTabSz="869557" eaLnBrk="0" fontAlgn="base" hangingPunct="0">
              <a:spcBef>
                <a:spcPct val="0"/>
              </a:spcBef>
              <a:spcAft>
                <a:spcPct val="0"/>
              </a:spcAft>
              <a:defRPr sz="2700">
                <a:solidFill>
                  <a:schemeClr val="tx1"/>
                </a:solidFill>
                <a:latin typeface="Times New Roman" pitchFamily="18" charset="0"/>
              </a:defRPr>
            </a:lvl7pPr>
            <a:lvl8pPr marL="3913008" indent="-260867" defTabSz="869557" eaLnBrk="0" fontAlgn="base" hangingPunct="0">
              <a:spcBef>
                <a:spcPct val="0"/>
              </a:spcBef>
              <a:spcAft>
                <a:spcPct val="0"/>
              </a:spcAft>
              <a:defRPr sz="2700">
                <a:solidFill>
                  <a:schemeClr val="tx1"/>
                </a:solidFill>
                <a:latin typeface="Times New Roman" pitchFamily="18" charset="0"/>
              </a:defRPr>
            </a:lvl8pPr>
            <a:lvl9pPr marL="4434742" indent="-260867" defTabSz="869557" eaLnBrk="0" fontAlgn="base" hangingPunct="0">
              <a:spcBef>
                <a:spcPct val="0"/>
              </a:spcBef>
              <a:spcAft>
                <a:spcPct val="0"/>
              </a:spcAft>
              <a:defRPr sz="2700">
                <a:solidFill>
                  <a:schemeClr val="tx1"/>
                </a:solidFill>
                <a:latin typeface="Times New Roman" pitchFamily="18" charset="0"/>
              </a:defRPr>
            </a:lvl9pPr>
          </a:lstStyle>
          <a:p>
            <a:fld id="{A08F35AF-F7A1-402F-BA0A-4D790F992A7A}" type="slidenum">
              <a:rPr lang="fr-FR" sz="1200">
                <a:solidFill>
                  <a:prstClr val="black"/>
                </a:solidFill>
              </a:rPr>
              <a:pPr/>
              <a:t>7</a:t>
            </a:fld>
            <a:endParaRPr lang="fr-FR" sz="1200">
              <a:solidFill>
                <a:prstClr val="black"/>
              </a:solidFill>
            </a:endParaRPr>
          </a:p>
        </p:txBody>
      </p:sp>
      <p:sp>
        <p:nvSpPr>
          <p:cNvPr id="60419" name="Rectangle 2"/>
          <p:cNvSpPr>
            <a:spLocks noGrp="1" noRot="1" noChangeAspect="1" noChangeArrowheads="1" noTextEdit="1"/>
          </p:cNvSpPr>
          <p:nvPr>
            <p:ph type="sldImg"/>
          </p:nvPr>
        </p:nvSpPr>
        <p:spPr>
          <a:xfrm>
            <a:off x="1303338" y="630238"/>
            <a:ext cx="4710112" cy="2651125"/>
          </a:xfrm>
          <a:ln cap="flat"/>
        </p:spPr>
      </p:sp>
      <p:sp>
        <p:nvSpPr>
          <p:cNvPr id="60420" name="Rectangle 3"/>
          <p:cNvSpPr>
            <a:spLocks noGrp="1" noChangeArrowheads="1"/>
          </p:cNvSpPr>
          <p:nvPr>
            <p:ph type="body" idx="1"/>
          </p:nvPr>
        </p:nvSpPr>
        <p:spPr>
          <a:xfrm>
            <a:off x="868497" y="3674621"/>
            <a:ext cx="5526791" cy="6801541"/>
          </a:xfrm>
          <a:noFill/>
        </p:spPr>
        <p:txBody>
          <a:bodyPr/>
          <a:lstStyle/>
          <a:p>
            <a:pPr eaLnBrk="1" hangingPunct="1"/>
            <a:r>
              <a:rPr lang="fr-FR" dirty="0"/>
              <a:t>The</a:t>
            </a:r>
            <a:r>
              <a:rPr lang="fr-FR" baseline="0" dirty="0"/>
              <a:t> </a:t>
            </a:r>
            <a:r>
              <a:rPr lang="fr-FR" baseline="0" dirty="0" err="1"/>
              <a:t>prevalence</a:t>
            </a:r>
            <a:r>
              <a:rPr lang="fr-FR" baseline="0" dirty="0"/>
              <a:t> of PTS </a:t>
            </a:r>
            <a:r>
              <a:rPr lang="fr-FR" baseline="0" dirty="0" err="1"/>
              <a:t>is</a:t>
            </a:r>
            <a:r>
              <a:rPr lang="fr-FR" baseline="0" dirty="0"/>
              <a:t> </a:t>
            </a:r>
            <a:r>
              <a:rPr lang="fr-FR" baseline="0" dirty="0" err="1"/>
              <a:t>approximatively</a:t>
            </a:r>
            <a:r>
              <a:rPr lang="fr-FR" baseline="0" dirty="0"/>
              <a:t> 2 times </a:t>
            </a:r>
            <a:r>
              <a:rPr lang="fr-FR" baseline="0" dirty="0" err="1"/>
              <a:t>higher</a:t>
            </a:r>
            <a:r>
              <a:rPr lang="fr-FR" baseline="0" dirty="0"/>
              <a:t> in case of RVO, and in </a:t>
            </a:r>
            <a:r>
              <a:rPr lang="fr-FR" baseline="0" dirty="0" err="1"/>
              <a:t>interventionnal</a:t>
            </a:r>
            <a:r>
              <a:rPr lang="fr-FR" baseline="0" dirty="0"/>
              <a:t> </a:t>
            </a:r>
            <a:r>
              <a:rPr lang="fr-FR" baseline="0" dirty="0" err="1"/>
              <a:t>stuides</a:t>
            </a:r>
            <a:r>
              <a:rPr lang="fr-FR" baseline="0" dirty="0"/>
              <a:t>, </a:t>
            </a:r>
            <a:r>
              <a:rPr lang="fr-FR" baseline="0" dirty="0" err="1"/>
              <a:t>recovery</a:t>
            </a:r>
            <a:r>
              <a:rPr lang="fr-FR" baseline="0" dirty="0"/>
              <a:t> of </a:t>
            </a:r>
            <a:r>
              <a:rPr lang="fr-FR" baseline="0" dirty="0" err="1"/>
              <a:t>vein</a:t>
            </a:r>
            <a:r>
              <a:rPr lang="fr-FR" baseline="0" dirty="0"/>
              <a:t> </a:t>
            </a:r>
            <a:r>
              <a:rPr lang="fr-FR" baseline="0" dirty="0" err="1"/>
              <a:t>patency</a:t>
            </a:r>
            <a:r>
              <a:rPr lang="fr-FR" baseline="0" dirty="0"/>
              <a:t> </a:t>
            </a:r>
            <a:r>
              <a:rPr lang="fr-FR" baseline="0" dirty="0" err="1"/>
              <a:t>is</a:t>
            </a:r>
            <a:r>
              <a:rPr lang="fr-FR" baseline="0" dirty="0"/>
              <a:t> </a:t>
            </a:r>
            <a:r>
              <a:rPr lang="fr-FR" baseline="0" dirty="0" err="1"/>
              <a:t>accompagned</a:t>
            </a:r>
            <a:r>
              <a:rPr lang="fr-FR" baseline="0" dirty="0"/>
              <a:t> by a </a:t>
            </a:r>
            <a:r>
              <a:rPr lang="fr-FR" baseline="0" dirty="0" err="1"/>
              <a:t>reduction</a:t>
            </a:r>
            <a:r>
              <a:rPr lang="fr-FR" baseline="0" dirty="0"/>
              <a:t> of PTS</a:t>
            </a:r>
            <a:endParaRPr lang="fr-FR" dirty="0"/>
          </a:p>
          <a:p>
            <a:pPr eaLnBrk="1" hangingPunct="1"/>
            <a:endParaRPr lang="fr-FR" dirty="0"/>
          </a:p>
          <a:p>
            <a:pPr eaLnBrk="1" hangingPunct="1"/>
            <a:endParaRPr lang="fr-FR" dirty="0"/>
          </a:p>
        </p:txBody>
      </p:sp>
    </p:spTree>
    <p:extLst>
      <p:ext uri="{BB962C8B-B14F-4D97-AF65-F5344CB8AC3E}">
        <p14:creationId xmlns:p14="http://schemas.microsoft.com/office/powerpoint/2010/main" val="3310789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9CE749D-767A-461A-8AF6-00E321E9DF7B}" type="slidenum">
              <a:rPr lang="fr-FR" smtClean="0"/>
              <a:pPr>
                <a:defRPr/>
              </a:pPr>
              <a:t>8</a:t>
            </a:fld>
            <a:endParaRPr lang="fr-FR"/>
          </a:p>
        </p:txBody>
      </p:sp>
    </p:spTree>
    <p:extLst>
      <p:ext uri="{BB962C8B-B14F-4D97-AF65-F5344CB8AC3E}">
        <p14:creationId xmlns:p14="http://schemas.microsoft.com/office/powerpoint/2010/main" val="2392520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9CE749D-767A-461A-8AF6-00E321E9DF7B}" type="slidenum">
              <a:rPr lang="fr-FR" smtClean="0"/>
              <a:pPr>
                <a:defRPr/>
              </a:pPr>
              <a:t>9</a:t>
            </a:fld>
            <a:endParaRPr lang="fr-FR"/>
          </a:p>
        </p:txBody>
      </p:sp>
    </p:spTree>
    <p:extLst>
      <p:ext uri="{BB962C8B-B14F-4D97-AF65-F5344CB8AC3E}">
        <p14:creationId xmlns:p14="http://schemas.microsoft.com/office/powerpoint/2010/main" val="2145863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12" name="Rectangle 11"/>
          <p:cNvSpPr/>
          <p:nvPr userDrawn="1"/>
        </p:nvSpPr>
        <p:spPr>
          <a:xfrm>
            <a:off x="35762" y="1494692"/>
            <a:ext cx="12128947" cy="4396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117445" y="422031"/>
            <a:ext cx="11954313" cy="3087932"/>
          </a:xfrm>
        </p:spPr>
        <p:txBody>
          <a:bodyPr anchor="b">
            <a:normAutofit/>
          </a:bodyPr>
          <a:lstStyle>
            <a:lvl1pPr algn="ctr">
              <a:defRPr sz="6000">
                <a:latin typeface="Arial" panose="020B0604020202020204" pitchFamily="34" charset="0"/>
                <a:cs typeface="Arial" panose="020B0604020202020204" pitchFamily="34" charset="0"/>
              </a:defRPr>
            </a:lvl1pPr>
          </a:lstStyle>
          <a:p>
            <a:r>
              <a:rPr lang="fr-FR" dirty="0"/>
              <a:t>Modifiez le style du titre</a:t>
            </a:r>
          </a:p>
        </p:txBody>
      </p:sp>
      <p:sp>
        <p:nvSpPr>
          <p:cNvPr id="3" name="Sous-titre 2"/>
          <p:cNvSpPr>
            <a:spLocks noGrp="1"/>
          </p:cNvSpPr>
          <p:nvPr>
            <p:ph type="subTitle" idx="1"/>
          </p:nvPr>
        </p:nvSpPr>
        <p:spPr>
          <a:xfrm>
            <a:off x="694592" y="3795467"/>
            <a:ext cx="10745186" cy="2283401"/>
          </a:xfrm>
        </p:spPr>
        <p:txBody>
          <a:bodyPr>
            <a:normAutofit/>
          </a:bodyPr>
          <a:lstStyle>
            <a:lvl1pPr marL="0" indent="0" algn="ctr">
              <a:buNone/>
              <a:defRPr sz="36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cxnSp>
        <p:nvCxnSpPr>
          <p:cNvPr id="11" name="Connecteur droit 10"/>
          <p:cNvCxnSpPr/>
          <p:nvPr userDrawn="1"/>
        </p:nvCxnSpPr>
        <p:spPr>
          <a:xfrm flipV="1">
            <a:off x="35762" y="3649685"/>
            <a:ext cx="12132000" cy="8792"/>
          </a:xfrm>
          <a:prstGeom prst="line">
            <a:avLst/>
          </a:prstGeom>
          <a:ln w="76200">
            <a:gradFill>
              <a:gsLst>
                <a:gs pos="60000">
                  <a:srgbClr val="BFD8EE"/>
                </a:gs>
                <a:gs pos="0">
                  <a:schemeClr val="accent1">
                    <a:alpha val="27000"/>
                    <a:lumMod val="28000"/>
                    <a:lumOff val="72000"/>
                  </a:schemeClr>
                </a:gs>
                <a:gs pos="74000">
                  <a:schemeClr val="accent1">
                    <a:lumMod val="45000"/>
                    <a:lumOff val="55000"/>
                  </a:schemeClr>
                </a:gs>
                <a:gs pos="83000">
                  <a:schemeClr val="accent5">
                    <a:lumMod val="75000"/>
                  </a:schemeClr>
                </a:gs>
                <a:gs pos="100000">
                  <a:schemeClr val="accent5">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82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numéro de diapositive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47126D-DE2D-42B2-9985-FD99A816FFC4}" type="slidenum">
              <a:rPr lang="fr-FR" smtClean="0"/>
              <a:pPr/>
              <a:t>‹N°›</a:t>
            </a:fld>
            <a:endParaRPr lang="fr-FR"/>
          </a:p>
        </p:txBody>
      </p:sp>
    </p:spTree>
    <p:extLst>
      <p:ext uri="{BB962C8B-B14F-4D97-AF65-F5344CB8AC3E}">
        <p14:creationId xmlns:p14="http://schemas.microsoft.com/office/powerpoint/2010/main" val="86145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7" name="Rectangle 6"/>
          <p:cNvSpPr/>
          <p:nvPr userDrawn="1"/>
        </p:nvSpPr>
        <p:spPr>
          <a:xfrm>
            <a:off x="0" y="1494692"/>
            <a:ext cx="12191999" cy="9935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numéro de diapositive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47126D-DE2D-42B2-9985-FD99A816FFC4}" type="slidenum">
              <a:rPr lang="fr-FR" smtClean="0"/>
              <a:pPr/>
              <a:t>‹N°›</a:t>
            </a:fld>
            <a:endParaRPr lang="fr-FR"/>
          </a:p>
        </p:txBody>
      </p:sp>
      <p:cxnSp>
        <p:nvCxnSpPr>
          <p:cNvPr id="8" name="Connecteur droit 7"/>
          <p:cNvCxnSpPr/>
          <p:nvPr userDrawn="1"/>
        </p:nvCxnSpPr>
        <p:spPr>
          <a:xfrm rot="16200000" flipV="1">
            <a:off x="5768700" y="3271529"/>
            <a:ext cx="5760000" cy="8792"/>
          </a:xfrm>
          <a:prstGeom prst="line">
            <a:avLst/>
          </a:prstGeom>
          <a:ln w="76200">
            <a:gradFill>
              <a:gsLst>
                <a:gs pos="60000">
                  <a:srgbClr val="BFD8EE"/>
                </a:gs>
                <a:gs pos="0">
                  <a:schemeClr val="accent1">
                    <a:alpha val="27000"/>
                    <a:lumMod val="28000"/>
                    <a:lumOff val="72000"/>
                  </a:schemeClr>
                </a:gs>
                <a:gs pos="74000">
                  <a:schemeClr val="accent1">
                    <a:lumMod val="45000"/>
                    <a:lumOff val="55000"/>
                  </a:schemeClr>
                </a:gs>
                <a:gs pos="83000">
                  <a:schemeClr val="accent5">
                    <a:lumMod val="75000"/>
                  </a:schemeClr>
                </a:gs>
                <a:gs pos="100000">
                  <a:schemeClr val="accent5">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6839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numéro de diapositive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47126D-DE2D-42B2-9985-FD99A816FFC4}" type="slidenum">
              <a:rPr lang="fr-FR" smtClean="0"/>
              <a:pPr/>
              <a:t>‹N°›</a:t>
            </a:fld>
            <a:endParaRPr lang="fr-FR"/>
          </a:p>
        </p:txBody>
      </p:sp>
    </p:spTree>
    <p:extLst>
      <p:ext uri="{BB962C8B-B14F-4D97-AF65-F5344CB8AC3E}">
        <p14:creationId xmlns:p14="http://schemas.microsoft.com/office/powerpoint/2010/main" val="50552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7" name="Rectangle 6"/>
          <p:cNvSpPr/>
          <p:nvPr userDrawn="1"/>
        </p:nvSpPr>
        <p:spPr>
          <a:xfrm>
            <a:off x="0" y="1257300"/>
            <a:ext cx="12191999" cy="9012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1" y="364638"/>
            <a:ext cx="12191998" cy="3846877"/>
          </a:xfrm>
        </p:spPr>
        <p:txBody>
          <a:bodyPr anchor="b"/>
          <a:lstStyle>
            <a:lvl1pPr>
              <a:defRPr sz="6000"/>
            </a:lvl1pPr>
          </a:lstStyle>
          <a:p>
            <a:r>
              <a:rPr lang="fr-FR" dirty="0"/>
              <a:t>Modifiez le style du titre</a:t>
            </a:r>
          </a:p>
        </p:txBody>
      </p:sp>
      <p:sp>
        <p:nvSpPr>
          <p:cNvPr id="3" name="Espace réservé du texte 2"/>
          <p:cNvSpPr>
            <a:spLocks noGrp="1"/>
          </p:cNvSpPr>
          <p:nvPr>
            <p:ph type="body" idx="1"/>
          </p:nvPr>
        </p:nvSpPr>
        <p:spPr>
          <a:xfrm>
            <a:off x="831850" y="4589463"/>
            <a:ext cx="10589358" cy="167066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cxnSp>
        <p:nvCxnSpPr>
          <p:cNvPr id="8" name="Connecteur droit 7"/>
          <p:cNvCxnSpPr/>
          <p:nvPr userDrawn="1"/>
        </p:nvCxnSpPr>
        <p:spPr>
          <a:xfrm flipV="1">
            <a:off x="35762" y="4353069"/>
            <a:ext cx="12132000" cy="8792"/>
          </a:xfrm>
          <a:prstGeom prst="line">
            <a:avLst/>
          </a:prstGeom>
          <a:ln w="76200">
            <a:gradFill>
              <a:gsLst>
                <a:gs pos="60000">
                  <a:srgbClr val="BFD8EE"/>
                </a:gs>
                <a:gs pos="0">
                  <a:schemeClr val="accent1">
                    <a:alpha val="27000"/>
                    <a:lumMod val="28000"/>
                    <a:lumOff val="72000"/>
                  </a:schemeClr>
                </a:gs>
                <a:gs pos="74000">
                  <a:schemeClr val="accent1">
                    <a:lumMod val="45000"/>
                    <a:lumOff val="55000"/>
                  </a:schemeClr>
                </a:gs>
                <a:gs pos="83000">
                  <a:schemeClr val="accent5">
                    <a:lumMod val="75000"/>
                  </a:schemeClr>
                </a:gs>
                <a:gs pos="100000">
                  <a:schemeClr val="accent5">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0448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47126D-DE2D-42B2-9985-FD99A816FFC4}" type="slidenum">
              <a:rPr lang="fr-FR" smtClean="0"/>
              <a:pPr/>
              <a:t>‹N°›</a:t>
            </a:fld>
            <a:endParaRPr lang="fr-FR"/>
          </a:p>
        </p:txBody>
      </p:sp>
      <p:cxnSp>
        <p:nvCxnSpPr>
          <p:cNvPr id="8" name="Connecteur droit 7"/>
          <p:cNvCxnSpPr/>
          <p:nvPr userDrawn="1"/>
        </p:nvCxnSpPr>
        <p:spPr>
          <a:xfrm flipV="1">
            <a:off x="35762" y="1776926"/>
            <a:ext cx="12132000" cy="8792"/>
          </a:xfrm>
          <a:prstGeom prst="line">
            <a:avLst/>
          </a:prstGeom>
          <a:ln w="76200">
            <a:gradFill>
              <a:gsLst>
                <a:gs pos="60000">
                  <a:srgbClr val="BFD8EE"/>
                </a:gs>
                <a:gs pos="0">
                  <a:schemeClr val="accent1">
                    <a:alpha val="27000"/>
                    <a:lumMod val="28000"/>
                    <a:lumOff val="72000"/>
                  </a:schemeClr>
                </a:gs>
                <a:gs pos="74000">
                  <a:schemeClr val="accent1">
                    <a:lumMod val="45000"/>
                    <a:lumOff val="55000"/>
                  </a:schemeClr>
                </a:gs>
                <a:gs pos="83000">
                  <a:schemeClr val="accent5">
                    <a:lumMod val="75000"/>
                  </a:schemeClr>
                </a:gs>
                <a:gs pos="100000">
                  <a:schemeClr val="accent5">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7708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numéro de diapositive 8"/>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47126D-DE2D-42B2-9985-FD99A816FFC4}" type="slidenum">
              <a:rPr lang="fr-FR" smtClean="0"/>
              <a:pPr/>
              <a:t>‹N°›</a:t>
            </a:fld>
            <a:endParaRPr lang="fr-FR"/>
          </a:p>
        </p:txBody>
      </p:sp>
    </p:spTree>
    <p:extLst>
      <p:ext uri="{BB962C8B-B14F-4D97-AF65-F5344CB8AC3E}">
        <p14:creationId xmlns:p14="http://schemas.microsoft.com/office/powerpoint/2010/main" val="1867768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5" name="Espace réservé du numéro de diapositive 4"/>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47126D-DE2D-42B2-9985-FD99A816FFC4}" type="slidenum">
              <a:rPr lang="fr-FR" smtClean="0"/>
              <a:pPr/>
              <a:t>‹N°›</a:t>
            </a:fld>
            <a:endParaRPr lang="fr-FR"/>
          </a:p>
        </p:txBody>
      </p:sp>
    </p:spTree>
    <p:extLst>
      <p:ext uri="{BB962C8B-B14F-4D97-AF65-F5344CB8AC3E}">
        <p14:creationId xmlns:p14="http://schemas.microsoft.com/office/powerpoint/2010/main" val="2212369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Rectangle 4"/>
          <p:cNvSpPr/>
          <p:nvPr userDrawn="1"/>
        </p:nvSpPr>
        <p:spPr>
          <a:xfrm>
            <a:off x="0" y="1485900"/>
            <a:ext cx="12192000" cy="615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47126D-DE2D-42B2-9985-FD99A816FFC4}" type="slidenum">
              <a:rPr lang="fr-FR" smtClean="0"/>
              <a:pPr/>
              <a:t>‹N°›</a:t>
            </a:fld>
            <a:endParaRPr lang="fr-FR"/>
          </a:p>
        </p:txBody>
      </p:sp>
    </p:spTree>
    <p:extLst>
      <p:ext uri="{BB962C8B-B14F-4D97-AF65-F5344CB8AC3E}">
        <p14:creationId xmlns:p14="http://schemas.microsoft.com/office/powerpoint/2010/main" val="2716263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Rectangle 7"/>
          <p:cNvSpPr/>
          <p:nvPr userDrawn="1"/>
        </p:nvSpPr>
        <p:spPr>
          <a:xfrm>
            <a:off x="5183187" y="1591408"/>
            <a:ext cx="7008811" cy="360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0" y="407137"/>
            <a:ext cx="5099538" cy="1298574"/>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7" y="407137"/>
            <a:ext cx="7008811" cy="5641971"/>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p:cNvSpPr>
            <a:spLocks noGrp="1"/>
          </p:cNvSpPr>
          <p:nvPr>
            <p:ph type="body" sz="half" idx="2"/>
          </p:nvPr>
        </p:nvSpPr>
        <p:spPr>
          <a:xfrm>
            <a:off x="0" y="1881554"/>
            <a:ext cx="5099538" cy="4167554"/>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7" name="Espace réservé du numéro de diapositive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47126D-DE2D-42B2-9985-FD99A816FFC4}" type="slidenum">
              <a:rPr lang="fr-FR" smtClean="0"/>
              <a:pPr/>
              <a:t>‹N°›</a:t>
            </a:fld>
            <a:endParaRPr lang="fr-FR"/>
          </a:p>
        </p:txBody>
      </p:sp>
    </p:spTree>
    <p:extLst>
      <p:ext uri="{BB962C8B-B14F-4D97-AF65-F5344CB8AC3E}">
        <p14:creationId xmlns:p14="http://schemas.microsoft.com/office/powerpoint/2010/main" val="845162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8" name="Rectangle 7"/>
          <p:cNvSpPr/>
          <p:nvPr userDrawn="1"/>
        </p:nvSpPr>
        <p:spPr>
          <a:xfrm>
            <a:off x="5143500" y="1608992"/>
            <a:ext cx="7039708" cy="4484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0" y="364637"/>
            <a:ext cx="5081954" cy="1314692"/>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7" y="364637"/>
            <a:ext cx="7008811" cy="567567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0" y="2057400"/>
            <a:ext cx="5081954"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7" name="Espace réservé du numéro de diapositive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47126D-DE2D-42B2-9985-FD99A816FFC4}" type="slidenum">
              <a:rPr lang="fr-FR" smtClean="0"/>
              <a:pPr/>
              <a:t>‹N°›</a:t>
            </a:fld>
            <a:endParaRPr lang="fr-FR"/>
          </a:p>
        </p:txBody>
      </p:sp>
    </p:spTree>
    <p:extLst>
      <p:ext uri="{BB962C8B-B14F-4D97-AF65-F5344CB8AC3E}">
        <p14:creationId xmlns:p14="http://schemas.microsoft.com/office/powerpoint/2010/main" val="1086471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92278" y="365125"/>
            <a:ext cx="11987869"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929052" y="1850594"/>
            <a:ext cx="10583008" cy="4351338"/>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numéro de diapositive 5"/>
          <p:cNvSpPr>
            <a:spLocks noGrp="1"/>
          </p:cNvSpPr>
          <p:nvPr>
            <p:ph type="sldNum" sz="quarter" idx="4"/>
          </p:nvPr>
        </p:nvSpPr>
        <p:spPr>
          <a:xfrm>
            <a:off x="10832122" y="-488"/>
            <a:ext cx="1264803" cy="365613"/>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F447126D-DE2D-42B2-9985-FD99A816FFC4}" type="slidenum">
              <a:rPr lang="fr-FR" smtClean="0"/>
              <a:pPr/>
              <a:t>‹N°›</a:t>
            </a:fld>
            <a:endParaRPr lang="fr-FR" dirty="0"/>
          </a:p>
        </p:txBody>
      </p:sp>
      <p:cxnSp>
        <p:nvCxnSpPr>
          <p:cNvPr id="7" name="Connecteur droit 6"/>
          <p:cNvCxnSpPr/>
          <p:nvPr userDrawn="1"/>
        </p:nvCxnSpPr>
        <p:spPr>
          <a:xfrm flipV="1">
            <a:off x="35762" y="1776926"/>
            <a:ext cx="12132000" cy="8792"/>
          </a:xfrm>
          <a:prstGeom prst="line">
            <a:avLst/>
          </a:prstGeom>
          <a:ln w="76200">
            <a:gradFill>
              <a:gsLst>
                <a:gs pos="60000">
                  <a:srgbClr val="BFD8EE"/>
                </a:gs>
                <a:gs pos="0">
                  <a:schemeClr val="accent1">
                    <a:alpha val="27000"/>
                    <a:lumMod val="28000"/>
                    <a:lumOff val="72000"/>
                  </a:schemeClr>
                </a:gs>
                <a:gs pos="74000">
                  <a:schemeClr val="accent1">
                    <a:lumMod val="45000"/>
                    <a:lumOff val="55000"/>
                  </a:schemeClr>
                </a:gs>
                <a:gs pos="83000">
                  <a:schemeClr val="accent5">
                    <a:lumMod val="75000"/>
                  </a:schemeClr>
                </a:gs>
                <a:gs pos="100000">
                  <a:schemeClr val="accent5">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10" name="Image 9"/>
          <p:cNvPicPr>
            <a:picLocks noChangeAspect="1"/>
          </p:cNvPicPr>
          <p:nvPr userDrawn="1"/>
        </p:nvPicPr>
        <p:blipFill rotWithShape="1">
          <a:blip r:embed="rId13">
            <a:extLst>
              <a:ext uri="{28A0092B-C50C-407E-A947-70E740481C1C}">
                <a14:useLocalDpi xmlns:a14="http://schemas.microsoft.com/office/drawing/2010/main" val="0"/>
              </a:ext>
            </a:extLst>
          </a:blip>
          <a:srcRect l="62904" t="-213" r="4344" b="94694"/>
          <a:stretch/>
        </p:blipFill>
        <p:spPr>
          <a:xfrm>
            <a:off x="9292677" y="6585438"/>
            <a:ext cx="2875085" cy="272562"/>
          </a:xfrm>
          <a:prstGeom prst="rect">
            <a:avLst/>
          </a:prstGeom>
        </p:spPr>
      </p:pic>
      <p:pic>
        <p:nvPicPr>
          <p:cNvPr id="4" name="Image 3"/>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7669" y="6072388"/>
            <a:ext cx="746298" cy="785612"/>
          </a:xfrm>
          <a:prstGeom prst="rect">
            <a:avLst/>
          </a:prstGeom>
        </p:spPr>
      </p:pic>
    </p:spTree>
    <p:extLst>
      <p:ext uri="{BB962C8B-B14F-4D97-AF65-F5344CB8AC3E}">
        <p14:creationId xmlns:p14="http://schemas.microsoft.com/office/powerpoint/2010/main" val="3745500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1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1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13.xml"/><Relationship Id="rId6" Type="http://schemas.openxmlformats.org/officeDocument/2006/relationships/image" Target="../media/image23.jpeg"/><Relationship Id="rId5" Type="http://schemas.openxmlformats.org/officeDocument/2006/relationships/image" Target="../media/image22.wmf"/><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5.xml"/><Relationship Id="rId13" Type="http://schemas.openxmlformats.org/officeDocument/2006/relationships/image" Target="../media/image27.png"/><Relationship Id="rId3" Type="http://schemas.openxmlformats.org/officeDocument/2006/relationships/video" Target="../media/media1.mp4"/><Relationship Id="rId7" Type="http://schemas.openxmlformats.org/officeDocument/2006/relationships/video" Target="../media/media3.mp4"/><Relationship Id="rId12" Type="http://schemas.openxmlformats.org/officeDocument/2006/relationships/image" Target="../media/image26.png"/><Relationship Id="rId2" Type="http://schemas.microsoft.com/office/2007/relationships/media" Target="../media/media1.mp4"/><Relationship Id="rId1" Type="http://schemas.openxmlformats.org/officeDocument/2006/relationships/tags" Target="../tags/tag14.xml"/><Relationship Id="rId6" Type="http://schemas.microsoft.com/office/2007/relationships/media" Target="../media/media3.mp4"/><Relationship Id="rId11" Type="http://schemas.openxmlformats.org/officeDocument/2006/relationships/image" Target="../media/image25.jpeg"/><Relationship Id="rId5" Type="http://schemas.openxmlformats.org/officeDocument/2006/relationships/video" Target="../media/media2.mp4"/><Relationship Id="rId10" Type="http://schemas.openxmlformats.org/officeDocument/2006/relationships/image" Target="../media/image24.png"/><Relationship Id="rId4" Type="http://schemas.microsoft.com/office/2007/relationships/media" Target="../media/media2.mp4"/><Relationship Id="rId9" Type="http://schemas.openxmlformats.org/officeDocument/2006/relationships/notesSlide" Target="../notesSlides/notesSlide13.xml"/><Relationship Id="rId1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tags" Target="../tags/tag15.xml"/><Relationship Id="rId5" Type="http://schemas.openxmlformats.org/officeDocument/2006/relationships/image" Target="../media/image29.jpe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tags" Target="../tags/tag1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tags" Target="../tags/tag17.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tags" Target="../tags/tag18.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tags" Target="../tags/tag19.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notesSlide" Target="../notesSlides/notesSlide19.xml"/><Relationship Id="rId7" Type="http://schemas.openxmlformats.org/officeDocument/2006/relationships/image" Target="../media/image42.jpeg"/><Relationship Id="rId2" Type="http://schemas.openxmlformats.org/officeDocument/2006/relationships/slideLayout" Target="../slideLayouts/slideLayout5.xml"/><Relationship Id="rId1" Type="http://schemas.openxmlformats.org/officeDocument/2006/relationships/tags" Target="../tags/tag20.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chart" Target="../charts/char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tags" Target="../tags/tag2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gi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xml"/><Relationship Id="rId1" Type="http://schemas.openxmlformats.org/officeDocument/2006/relationships/tags" Target="../tags/tag2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xml"/><Relationship Id="rId1" Type="http://schemas.openxmlformats.org/officeDocument/2006/relationships/tags" Target="../tags/tag23.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tags" Target="../tags/tag24.xml"/><Relationship Id="rId5" Type="http://schemas.openxmlformats.org/officeDocument/2006/relationships/image" Target="../media/image24.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4.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9.xml"/><Relationship Id="rId5" Type="http://schemas.openxmlformats.org/officeDocument/2006/relationships/image" Target="../media/image16.png"/><Relationship Id="rId4" Type="http://schemas.openxmlformats.org/officeDocument/2006/relationships/image" Target="../media/image15.w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10.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err="1"/>
              <a:t>Recanalisation</a:t>
            </a:r>
            <a:r>
              <a:rPr lang="fr-FR" dirty="0"/>
              <a:t> veineuse aigüe et chronique</a:t>
            </a:r>
          </a:p>
        </p:txBody>
      </p:sp>
      <p:sp>
        <p:nvSpPr>
          <p:cNvPr id="3" name="Sous-titre 2"/>
          <p:cNvSpPr>
            <a:spLocks noGrp="1"/>
          </p:cNvSpPr>
          <p:nvPr>
            <p:ph type="subTitle" idx="1"/>
          </p:nvPr>
        </p:nvSpPr>
        <p:spPr/>
        <p:txBody>
          <a:bodyPr/>
          <a:lstStyle/>
          <a:p>
            <a:r>
              <a:rPr lang="fr-FR" dirty="0"/>
              <a:t>Pr G Pernod, </a:t>
            </a:r>
            <a:r>
              <a:rPr lang="fr-FR"/>
              <a:t>CHU Grenoble</a:t>
            </a:r>
            <a:endParaRPr lang="fr-FR" dirty="0"/>
          </a:p>
        </p:txBody>
      </p:sp>
    </p:spTree>
    <p:custDataLst>
      <p:tags r:id="rId1"/>
    </p:custDataLst>
    <p:extLst>
      <p:ext uri="{BB962C8B-B14F-4D97-AF65-F5344CB8AC3E}">
        <p14:creationId xmlns:p14="http://schemas.microsoft.com/office/powerpoint/2010/main" val="1247898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4255" y="239432"/>
            <a:ext cx="723900"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e 25"/>
          <p:cNvGrpSpPr/>
          <p:nvPr/>
        </p:nvGrpSpPr>
        <p:grpSpPr>
          <a:xfrm>
            <a:off x="1271464" y="2636912"/>
            <a:ext cx="10081120" cy="3888432"/>
            <a:chOff x="638621" y="0"/>
            <a:chExt cx="8489581" cy="4509957"/>
          </a:xfrm>
        </p:grpSpPr>
        <p:sp>
          <p:nvSpPr>
            <p:cNvPr id="12" name="ZoneTexte 11"/>
            <p:cNvSpPr txBox="1"/>
            <p:nvPr/>
          </p:nvSpPr>
          <p:spPr>
            <a:xfrm>
              <a:off x="677358" y="518320"/>
              <a:ext cx="2187248" cy="817964"/>
            </a:xfrm>
            <a:prstGeom prst="rect">
              <a:avLst/>
            </a:prstGeom>
            <a:noFill/>
          </p:spPr>
          <p:txBody>
            <a:bodyPr wrap="square" rtlCol="0">
              <a:noAutofit/>
            </a:bodyPr>
            <a:lstStyle/>
            <a:p>
              <a:r>
                <a:rPr lang="fr-FR" sz="2400" b="1" dirty="0" err="1">
                  <a:solidFill>
                    <a:srgbClr val="000000"/>
                  </a:solidFill>
                  <a:latin typeface="Arial"/>
                  <a:ea typeface="Times New Roman"/>
                </a:rPr>
                <a:t>Enden</a:t>
              </a:r>
              <a:r>
                <a:rPr lang="fr-FR" sz="2400" b="1" dirty="0">
                  <a:solidFill>
                    <a:srgbClr val="000000"/>
                  </a:solidFill>
                  <a:latin typeface="Arial"/>
                  <a:ea typeface="Times New Roman"/>
                </a:rPr>
                <a:t> 2012</a:t>
              </a:r>
              <a:endParaRPr lang="fr-FR" sz="2400" dirty="0">
                <a:latin typeface="Times New Roman"/>
                <a:ea typeface="Times New Roman"/>
              </a:endParaRPr>
            </a:p>
          </p:txBody>
        </p:sp>
        <p:sp>
          <p:nvSpPr>
            <p:cNvPr id="13" name="ZoneTexte 12"/>
            <p:cNvSpPr txBox="1"/>
            <p:nvPr/>
          </p:nvSpPr>
          <p:spPr>
            <a:xfrm>
              <a:off x="638621" y="1368788"/>
              <a:ext cx="1803790" cy="738562"/>
            </a:xfrm>
            <a:prstGeom prst="rect">
              <a:avLst/>
            </a:prstGeom>
            <a:noFill/>
          </p:spPr>
          <p:txBody>
            <a:bodyPr wrap="square" rtlCol="0">
              <a:noAutofit/>
            </a:bodyPr>
            <a:lstStyle/>
            <a:p>
              <a:r>
                <a:rPr lang="fr-FR" sz="2400" b="1" dirty="0">
                  <a:solidFill>
                    <a:srgbClr val="000000"/>
                  </a:solidFill>
                  <a:latin typeface="Arial"/>
                  <a:ea typeface="Times New Roman"/>
                </a:rPr>
                <a:t>Lee 2013</a:t>
              </a:r>
              <a:endParaRPr lang="fr-FR" sz="2400" dirty="0">
                <a:latin typeface="Times New Roman"/>
                <a:ea typeface="Times New Roman"/>
              </a:endParaRPr>
            </a:p>
          </p:txBody>
        </p:sp>
        <p:sp>
          <p:nvSpPr>
            <p:cNvPr id="14" name="ZoneTexte 13"/>
            <p:cNvSpPr txBox="1"/>
            <p:nvPr/>
          </p:nvSpPr>
          <p:spPr>
            <a:xfrm>
              <a:off x="702280" y="2587950"/>
              <a:ext cx="1769790" cy="665311"/>
            </a:xfrm>
            <a:prstGeom prst="rect">
              <a:avLst/>
            </a:prstGeom>
            <a:noFill/>
          </p:spPr>
          <p:txBody>
            <a:bodyPr wrap="square" rtlCol="0">
              <a:noAutofit/>
            </a:bodyPr>
            <a:lstStyle/>
            <a:p>
              <a:r>
                <a:rPr lang="fr-FR" sz="2400" b="1" dirty="0" err="1">
                  <a:solidFill>
                    <a:srgbClr val="000000"/>
                  </a:solidFill>
                  <a:latin typeface="Arial"/>
                  <a:ea typeface="Times New Roman"/>
                </a:rPr>
                <a:t>Overall</a:t>
              </a:r>
              <a:endParaRPr lang="fr-FR" sz="2400" dirty="0">
                <a:latin typeface="Times New Roman"/>
                <a:ea typeface="Times New Roman"/>
              </a:endParaRPr>
            </a:p>
          </p:txBody>
        </p:sp>
        <p:cxnSp>
          <p:nvCxnSpPr>
            <p:cNvPr id="15" name="Connecteur droit 14"/>
            <p:cNvCxnSpPr/>
            <p:nvPr/>
          </p:nvCxnSpPr>
          <p:spPr>
            <a:xfrm>
              <a:off x="691629" y="3752404"/>
              <a:ext cx="713008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4236716" y="0"/>
              <a:ext cx="16625" cy="3823854"/>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4804741" y="19400"/>
              <a:ext cx="16625" cy="3823854"/>
            </a:xfrm>
            <a:prstGeom prst="line">
              <a:avLst/>
            </a:prstGeom>
            <a:ln>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4722082" y="4155627"/>
              <a:ext cx="4406120" cy="354330"/>
            </a:xfrm>
            <a:prstGeom prst="rect">
              <a:avLst/>
            </a:prstGeom>
            <a:noFill/>
          </p:spPr>
          <p:txBody>
            <a:bodyPr wrap="square" rtlCol="0">
              <a:noAutofit/>
            </a:bodyPr>
            <a:lstStyle/>
            <a:p>
              <a:r>
                <a:rPr lang="fr-FR" sz="2400" b="1" dirty="0">
                  <a:solidFill>
                    <a:srgbClr val="000000"/>
                  </a:solidFill>
                  <a:latin typeface="Arial"/>
                  <a:ea typeface="Times New Roman"/>
                </a:rPr>
                <a:t>1</a:t>
              </a:r>
              <a:endParaRPr lang="fr-FR" sz="2400" dirty="0">
                <a:latin typeface="Times New Roman"/>
                <a:ea typeface="Times New Roman"/>
              </a:endParaRPr>
            </a:p>
          </p:txBody>
        </p:sp>
        <p:sp>
          <p:nvSpPr>
            <p:cNvPr id="19" name="Rectangle 18"/>
            <p:cNvSpPr/>
            <p:nvPr/>
          </p:nvSpPr>
          <p:spPr>
            <a:xfrm>
              <a:off x="4443418" y="850655"/>
              <a:ext cx="169579" cy="184666"/>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sz="2400"/>
            </a:p>
          </p:txBody>
        </p:sp>
        <p:cxnSp>
          <p:nvCxnSpPr>
            <p:cNvPr id="20" name="Connecteur droit 19"/>
            <p:cNvCxnSpPr>
              <a:stCxn id="19" idx="1"/>
            </p:cNvCxnSpPr>
            <p:nvPr/>
          </p:nvCxnSpPr>
          <p:spPr>
            <a:xfrm flipH="1">
              <a:off x="3970709" y="942988"/>
              <a:ext cx="472709" cy="2775"/>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H="1">
              <a:off x="4629606" y="945763"/>
              <a:ext cx="191760" cy="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742882" y="1487955"/>
              <a:ext cx="169579" cy="184666"/>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sz="2400"/>
            </a:p>
          </p:txBody>
        </p:sp>
        <p:cxnSp>
          <p:nvCxnSpPr>
            <p:cNvPr id="24" name="Connecteur droit 23"/>
            <p:cNvCxnSpPr>
              <a:stCxn id="22" idx="1"/>
            </p:cNvCxnSpPr>
            <p:nvPr/>
          </p:nvCxnSpPr>
          <p:spPr>
            <a:xfrm flipH="1">
              <a:off x="3100318" y="1580288"/>
              <a:ext cx="642564" cy="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flipH="1">
              <a:off x="3929071" y="1580288"/>
              <a:ext cx="722716" cy="2775"/>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sp>
          <p:nvSpPr>
            <p:cNvPr id="26" name="Losange 25"/>
            <p:cNvSpPr/>
            <p:nvPr/>
          </p:nvSpPr>
          <p:spPr>
            <a:xfrm>
              <a:off x="3604949" y="2429922"/>
              <a:ext cx="1199791" cy="836863"/>
            </a:xfrm>
            <a:prstGeom prst="diamond">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sz="2400"/>
            </a:p>
          </p:txBody>
        </p:sp>
        <p:sp>
          <p:nvSpPr>
            <p:cNvPr id="27" name="ZoneTexte 26"/>
            <p:cNvSpPr txBox="1"/>
            <p:nvPr/>
          </p:nvSpPr>
          <p:spPr>
            <a:xfrm>
              <a:off x="5309205" y="657719"/>
              <a:ext cx="3115331" cy="598238"/>
            </a:xfrm>
            <a:prstGeom prst="rect">
              <a:avLst/>
            </a:prstGeom>
            <a:noFill/>
          </p:spPr>
          <p:txBody>
            <a:bodyPr wrap="square" rtlCol="0">
              <a:noAutofit/>
            </a:bodyPr>
            <a:lstStyle/>
            <a:p>
              <a:r>
                <a:rPr lang="fr-FR" sz="2400" b="1" dirty="0">
                  <a:solidFill>
                    <a:srgbClr val="000000"/>
                  </a:solidFill>
                  <a:latin typeface="Arial"/>
                  <a:ea typeface="Times New Roman"/>
                </a:rPr>
                <a:t>0.56 (0.31 – 0.99)</a:t>
              </a:r>
              <a:endParaRPr lang="fr-FR" sz="2400" dirty="0">
                <a:latin typeface="Times New Roman"/>
                <a:ea typeface="Times New Roman"/>
              </a:endParaRPr>
            </a:p>
          </p:txBody>
        </p:sp>
        <p:sp>
          <p:nvSpPr>
            <p:cNvPr id="28" name="ZoneTexte 27"/>
            <p:cNvSpPr txBox="1"/>
            <p:nvPr/>
          </p:nvSpPr>
          <p:spPr>
            <a:xfrm>
              <a:off x="5309205" y="1356519"/>
              <a:ext cx="3050201" cy="562718"/>
            </a:xfrm>
            <a:prstGeom prst="rect">
              <a:avLst/>
            </a:prstGeom>
            <a:noFill/>
          </p:spPr>
          <p:txBody>
            <a:bodyPr wrap="square" rtlCol="0">
              <a:noAutofit/>
            </a:bodyPr>
            <a:lstStyle/>
            <a:p>
              <a:r>
                <a:rPr lang="fr-FR" sz="2400" b="1" dirty="0">
                  <a:solidFill>
                    <a:srgbClr val="000000"/>
                  </a:solidFill>
                  <a:latin typeface="Arial"/>
                  <a:ea typeface="Times New Roman"/>
                </a:rPr>
                <a:t>0.23 (0.07 – 0.78)</a:t>
              </a:r>
              <a:endParaRPr lang="fr-FR" sz="2400" dirty="0">
                <a:latin typeface="Times New Roman"/>
                <a:ea typeface="Times New Roman"/>
              </a:endParaRPr>
            </a:p>
          </p:txBody>
        </p:sp>
        <p:sp>
          <p:nvSpPr>
            <p:cNvPr id="29" name="ZoneTexte 28"/>
            <p:cNvSpPr txBox="1"/>
            <p:nvPr/>
          </p:nvSpPr>
          <p:spPr>
            <a:xfrm>
              <a:off x="5377110" y="2454633"/>
              <a:ext cx="3123656" cy="474887"/>
            </a:xfrm>
            <a:prstGeom prst="rect">
              <a:avLst/>
            </a:prstGeom>
            <a:noFill/>
          </p:spPr>
          <p:txBody>
            <a:bodyPr wrap="square" rtlCol="0">
              <a:noAutofit/>
            </a:bodyPr>
            <a:lstStyle/>
            <a:p>
              <a:r>
                <a:rPr lang="fr-FR" sz="2400" b="1" dirty="0">
                  <a:solidFill>
                    <a:srgbClr val="000000"/>
                  </a:solidFill>
                  <a:latin typeface="Arial"/>
                  <a:ea typeface="Times New Roman"/>
                </a:rPr>
                <a:t>0.42 (0.19 – 0.96)</a:t>
              </a:r>
              <a:endParaRPr lang="fr-FR" sz="2400" dirty="0">
                <a:latin typeface="Times New Roman"/>
                <a:ea typeface="Times New Roman"/>
              </a:endParaRPr>
            </a:p>
          </p:txBody>
        </p:sp>
      </p:grpSp>
      <p:sp>
        <p:nvSpPr>
          <p:cNvPr id="5" name="ZoneTexte 4"/>
          <p:cNvSpPr txBox="1"/>
          <p:nvPr/>
        </p:nvSpPr>
        <p:spPr>
          <a:xfrm>
            <a:off x="2711130" y="1840152"/>
            <a:ext cx="6651693" cy="523220"/>
          </a:xfrm>
          <a:prstGeom prst="rect">
            <a:avLst/>
          </a:prstGeom>
          <a:noFill/>
        </p:spPr>
        <p:txBody>
          <a:bodyPr wrap="none" rtlCol="0">
            <a:spAutoFit/>
          </a:bodyPr>
          <a:lstStyle/>
          <a:p>
            <a:r>
              <a:rPr lang="fr-FR" sz="2800" b="1" dirty="0"/>
              <a:t>Incidence du SPT CDT vs anticoagulant seul </a:t>
            </a:r>
          </a:p>
        </p:txBody>
      </p:sp>
      <p:sp>
        <p:nvSpPr>
          <p:cNvPr id="30" name="Titre 1">
            <a:extLst>
              <a:ext uri="{FF2B5EF4-FFF2-40B4-BE49-F238E27FC236}">
                <a16:creationId xmlns:a16="http://schemas.microsoft.com/office/drawing/2014/main" id="{04ECFE34-56D9-4440-9955-070A9C155544}"/>
              </a:ext>
            </a:extLst>
          </p:cNvPr>
          <p:cNvSpPr>
            <a:spLocks noGrp="1"/>
          </p:cNvSpPr>
          <p:nvPr>
            <p:ph type="title"/>
          </p:nvPr>
        </p:nvSpPr>
        <p:spPr>
          <a:xfrm>
            <a:off x="1" y="570078"/>
            <a:ext cx="12192000" cy="962499"/>
          </a:xfrm>
        </p:spPr>
        <p:txBody>
          <a:bodyPr>
            <a:normAutofit fontScale="90000"/>
          </a:bodyPr>
          <a:lstStyle/>
          <a:p>
            <a:r>
              <a:rPr lang="en-US" sz="3600" b="1" dirty="0" err="1">
                <a:latin typeface="+mn-lt"/>
              </a:rPr>
              <a:t>Traitement</a:t>
            </a:r>
            <a:r>
              <a:rPr lang="en-US" sz="3600" b="1" dirty="0">
                <a:latin typeface="+mn-lt"/>
              </a:rPr>
              <a:t> </a:t>
            </a:r>
            <a:r>
              <a:rPr lang="en-US" sz="3600" b="1" dirty="0" err="1">
                <a:latin typeface="+mn-lt"/>
              </a:rPr>
              <a:t>interventionnel</a:t>
            </a:r>
            <a:r>
              <a:rPr lang="en-US" sz="3600" b="1" dirty="0">
                <a:latin typeface="+mn-lt"/>
              </a:rPr>
              <a:t> de la TVP: la </a:t>
            </a:r>
            <a:r>
              <a:rPr lang="en-US" sz="3600" b="1" dirty="0" err="1">
                <a:latin typeface="+mn-lt"/>
              </a:rPr>
              <a:t>fibrinolyse</a:t>
            </a:r>
            <a:r>
              <a:rPr lang="en-US" sz="3600" b="1" dirty="0">
                <a:latin typeface="+mn-lt"/>
              </a:rPr>
              <a:t> </a:t>
            </a:r>
            <a:r>
              <a:rPr lang="en-US" sz="3600" b="1" dirty="0" err="1">
                <a:latin typeface="+mn-lt"/>
              </a:rPr>
              <a:t>dirigée</a:t>
            </a:r>
            <a:r>
              <a:rPr lang="en-US" sz="3600" b="1" dirty="0">
                <a:latin typeface="+mn-lt"/>
              </a:rPr>
              <a:t> par catheter</a:t>
            </a:r>
          </a:p>
        </p:txBody>
      </p:sp>
    </p:spTree>
    <p:custDataLst>
      <p:tags r:id="rId1"/>
    </p:custDataLst>
    <p:extLst>
      <p:ext uri="{BB962C8B-B14F-4D97-AF65-F5344CB8AC3E}">
        <p14:creationId xmlns:p14="http://schemas.microsoft.com/office/powerpoint/2010/main" val="2126565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038491" y="1883749"/>
            <a:ext cx="5907195" cy="523220"/>
          </a:xfrm>
          <a:prstGeom prst="rect">
            <a:avLst/>
          </a:prstGeom>
          <a:noFill/>
        </p:spPr>
        <p:txBody>
          <a:bodyPr wrap="none" rtlCol="0">
            <a:spAutoFit/>
          </a:bodyPr>
          <a:lstStyle/>
          <a:p>
            <a:r>
              <a:rPr lang="fr-FR" sz="2800" b="1" dirty="0"/>
              <a:t>Saignement CDT vs anticoagulant seul </a:t>
            </a:r>
          </a:p>
        </p:txBody>
      </p:sp>
      <p:grpSp>
        <p:nvGrpSpPr>
          <p:cNvPr id="58" name="Groupe 47"/>
          <p:cNvGrpSpPr/>
          <p:nvPr/>
        </p:nvGrpSpPr>
        <p:grpSpPr>
          <a:xfrm>
            <a:off x="1415480" y="2559553"/>
            <a:ext cx="9433048" cy="3325763"/>
            <a:chOff x="0" y="-7270"/>
            <a:chExt cx="9247296" cy="4517571"/>
          </a:xfrm>
        </p:grpSpPr>
        <p:sp>
          <p:nvSpPr>
            <p:cNvPr id="59" name="ZoneTexte 58"/>
            <p:cNvSpPr txBox="1"/>
            <p:nvPr/>
          </p:nvSpPr>
          <p:spPr>
            <a:xfrm>
              <a:off x="13850" y="182862"/>
              <a:ext cx="3727422" cy="795263"/>
            </a:xfrm>
            <a:prstGeom prst="rect">
              <a:avLst/>
            </a:prstGeom>
            <a:noFill/>
          </p:spPr>
          <p:txBody>
            <a:bodyPr wrap="square" rtlCol="0">
              <a:noAutofit/>
            </a:bodyPr>
            <a:lstStyle/>
            <a:p>
              <a:pPr>
                <a:defRPr/>
              </a:pPr>
              <a:r>
                <a:rPr lang="fr-FR" sz="2000" b="1" dirty="0" err="1">
                  <a:solidFill>
                    <a:srgbClr val="000000"/>
                  </a:solidFill>
                  <a:latin typeface="Arial"/>
                  <a:ea typeface="Times New Roman"/>
                </a:rPr>
                <a:t>AbuRahma</a:t>
              </a:r>
              <a:r>
                <a:rPr lang="fr-FR" sz="2000" b="1" dirty="0">
                  <a:solidFill>
                    <a:srgbClr val="000000"/>
                  </a:solidFill>
                  <a:latin typeface="Arial"/>
                  <a:ea typeface="Times New Roman"/>
                </a:rPr>
                <a:t> 2001</a:t>
              </a:r>
              <a:endParaRPr lang="fr-FR" sz="2000" kern="0" dirty="0">
                <a:solidFill>
                  <a:sysClr val="windowText" lastClr="000000"/>
                </a:solidFill>
                <a:latin typeface="Times New Roman"/>
                <a:ea typeface="Times New Roman"/>
              </a:endParaRPr>
            </a:p>
          </p:txBody>
        </p:sp>
        <p:sp>
          <p:nvSpPr>
            <p:cNvPr id="60" name="ZoneTexte 59"/>
            <p:cNvSpPr txBox="1"/>
            <p:nvPr/>
          </p:nvSpPr>
          <p:spPr>
            <a:xfrm>
              <a:off x="0" y="767458"/>
              <a:ext cx="2823602" cy="601918"/>
            </a:xfrm>
            <a:prstGeom prst="rect">
              <a:avLst/>
            </a:prstGeom>
            <a:noFill/>
          </p:spPr>
          <p:txBody>
            <a:bodyPr wrap="square" rtlCol="0">
              <a:noAutofit/>
            </a:bodyPr>
            <a:lstStyle/>
            <a:p>
              <a:pPr>
                <a:defRPr/>
              </a:pPr>
              <a:r>
                <a:rPr lang="fr-FR" sz="2000" b="1" dirty="0">
                  <a:solidFill>
                    <a:srgbClr val="000000"/>
                  </a:solidFill>
                  <a:latin typeface="Arial"/>
                  <a:ea typeface="Times New Roman"/>
                </a:rPr>
                <a:t>Eden 2012</a:t>
              </a:r>
              <a:endParaRPr lang="fr-FR" sz="2000" kern="0" dirty="0">
                <a:solidFill>
                  <a:sysClr val="windowText" lastClr="000000"/>
                </a:solidFill>
                <a:latin typeface="Times New Roman"/>
                <a:ea typeface="Times New Roman"/>
              </a:endParaRPr>
            </a:p>
          </p:txBody>
        </p:sp>
        <p:sp>
          <p:nvSpPr>
            <p:cNvPr id="61" name="ZoneTexte 60"/>
            <p:cNvSpPr txBox="1"/>
            <p:nvPr/>
          </p:nvSpPr>
          <p:spPr>
            <a:xfrm>
              <a:off x="2774" y="1368674"/>
              <a:ext cx="2820827" cy="783201"/>
            </a:xfrm>
            <a:prstGeom prst="rect">
              <a:avLst/>
            </a:prstGeom>
            <a:noFill/>
          </p:spPr>
          <p:txBody>
            <a:bodyPr wrap="square" rtlCol="0">
              <a:noAutofit/>
            </a:bodyPr>
            <a:lstStyle/>
            <a:p>
              <a:pPr>
                <a:defRPr/>
              </a:pPr>
              <a:r>
                <a:rPr lang="fr-FR" sz="2000" b="1" dirty="0">
                  <a:solidFill>
                    <a:srgbClr val="000000"/>
                  </a:solidFill>
                  <a:latin typeface="Arial"/>
                  <a:ea typeface="Times New Roman"/>
                </a:rPr>
                <a:t>Lee 2013</a:t>
              </a:r>
              <a:endParaRPr lang="fr-FR" sz="2000" kern="0" dirty="0">
                <a:solidFill>
                  <a:sysClr val="windowText" lastClr="000000"/>
                </a:solidFill>
                <a:latin typeface="Times New Roman"/>
                <a:ea typeface="Times New Roman"/>
              </a:endParaRPr>
            </a:p>
          </p:txBody>
        </p:sp>
        <p:sp>
          <p:nvSpPr>
            <p:cNvPr id="62" name="ZoneTexte 61"/>
            <p:cNvSpPr txBox="1"/>
            <p:nvPr/>
          </p:nvSpPr>
          <p:spPr>
            <a:xfrm>
              <a:off x="5551" y="1903402"/>
              <a:ext cx="3171001" cy="639723"/>
            </a:xfrm>
            <a:prstGeom prst="rect">
              <a:avLst/>
            </a:prstGeom>
            <a:noFill/>
          </p:spPr>
          <p:txBody>
            <a:bodyPr wrap="square" rtlCol="0">
              <a:noAutofit/>
            </a:bodyPr>
            <a:lstStyle/>
            <a:p>
              <a:pPr>
                <a:defRPr/>
              </a:pPr>
              <a:r>
                <a:rPr lang="fr-FR" sz="2000" b="1" dirty="0" err="1">
                  <a:solidFill>
                    <a:srgbClr val="000000"/>
                  </a:solidFill>
                  <a:latin typeface="Arial"/>
                  <a:ea typeface="Times New Roman"/>
                </a:rPr>
                <a:t>Bashir</a:t>
              </a:r>
              <a:r>
                <a:rPr lang="fr-FR" sz="2000" b="1" dirty="0">
                  <a:solidFill>
                    <a:srgbClr val="000000"/>
                  </a:solidFill>
                  <a:latin typeface="Arial"/>
                  <a:ea typeface="Times New Roman"/>
                </a:rPr>
                <a:t> 2014</a:t>
              </a:r>
              <a:endParaRPr lang="fr-FR" sz="2000" kern="0" dirty="0">
                <a:solidFill>
                  <a:sysClr val="windowText" lastClr="000000"/>
                </a:solidFill>
                <a:latin typeface="Times New Roman"/>
                <a:ea typeface="Times New Roman"/>
              </a:endParaRPr>
            </a:p>
          </p:txBody>
        </p:sp>
        <p:sp>
          <p:nvSpPr>
            <p:cNvPr id="63" name="ZoneTexte 62"/>
            <p:cNvSpPr txBox="1"/>
            <p:nvPr/>
          </p:nvSpPr>
          <p:spPr>
            <a:xfrm>
              <a:off x="8325" y="2587736"/>
              <a:ext cx="1612508" cy="354330"/>
            </a:xfrm>
            <a:prstGeom prst="rect">
              <a:avLst/>
            </a:prstGeom>
            <a:noFill/>
          </p:spPr>
          <p:txBody>
            <a:bodyPr wrap="square" rtlCol="0">
              <a:noAutofit/>
            </a:bodyPr>
            <a:lstStyle/>
            <a:p>
              <a:pPr>
                <a:defRPr/>
              </a:pPr>
              <a:r>
                <a:rPr lang="fr-FR" sz="2000" b="1">
                  <a:solidFill>
                    <a:srgbClr val="000000"/>
                  </a:solidFill>
                  <a:latin typeface="Arial"/>
                  <a:ea typeface="Times New Roman"/>
                </a:rPr>
                <a:t>OverAll</a:t>
              </a:r>
              <a:endParaRPr lang="fr-FR" sz="2000" kern="0">
                <a:solidFill>
                  <a:sysClr val="windowText" lastClr="000000"/>
                </a:solidFill>
                <a:latin typeface="Times New Roman"/>
                <a:ea typeface="Times New Roman"/>
              </a:endParaRPr>
            </a:p>
          </p:txBody>
        </p:sp>
        <p:cxnSp>
          <p:nvCxnSpPr>
            <p:cNvPr id="64" name="Connecteur droit 63"/>
            <p:cNvCxnSpPr/>
            <p:nvPr/>
          </p:nvCxnSpPr>
          <p:spPr>
            <a:xfrm>
              <a:off x="444983" y="3823854"/>
              <a:ext cx="8413609" cy="0"/>
            </a:xfrm>
            <a:prstGeom prst="line">
              <a:avLst/>
            </a:prstGeom>
            <a:noFill/>
            <a:ln w="9525" cap="flat" cmpd="sng" algn="ctr">
              <a:solidFill>
                <a:schemeClr val="tx1"/>
              </a:solidFill>
              <a:prstDash val="solid"/>
            </a:ln>
            <a:effectLst/>
          </p:spPr>
        </p:cxnSp>
        <p:cxnSp>
          <p:nvCxnSpPr>
            <p:cNvPr id="65" name="Connecteur droit 64"/>
            <p:cNvCxnSpPr/>
            <p:nvPr/>
          </p:nvCxnSpPr>
          <p:spPr>
            <a:xfrm>
              <a:off x="4236716" y="0"/>
              <a:ext cx="16625" cy="3823854"/>
            </a:xfrm>
            <a:prstGeom prst="line">
              <a:avLst/>
            </a:prstGeom>
            <a:noFill/>
            <a:ln w="9525" cap="flat" cmpd="sng" algn="ctr">
              <a:solidFill>
                <a:schemeClr val="tx1"/>
              </a:solidFill>
              <a:prstDash val="solid"/>
            </a:ln>
            <a:effectLst/>
          </p:spPr>
        </p:cxnSp>
        <p:cxnSp>
          <p:nvCxnSpPr>
            <p:cNvPr id="66" name="Connecteur droit 65"/>
            <p:cNvCxnSpPr/>
            <p:nvPr/>
          </p:nvCxnSpPr>
          <p:spPr>
            <a:xfrm>
              <a:off x="4804741" y="19400"/>
              <a:ext cx="16625" cy="3823854"/>
            </a:xfrm>
            <a:prstGeom prst="line">
              <a:avLst/>
            </a:prstGeom>
            <a:noFill/>
            <a:ln w="9525" cap="flat" cmpd="sng" algn="ctr">
              <a:solidFill>
                <a:srgbClr val="4F81BD">
                  <a:shade val="95000"/>
                  <a:satMod val="105000"/>
                </a:srgbClr>
              </a:solidFill>
              <a:prstDash val="dash"/>
            </a:ln>
            <a:effectLst/>
          </p:spPr>
        </p:cxnSp>
        <p:sp>
          <p:nvSpPr>
            <p:cNvPr id="67" name="ZoneTexte 66"/>
            <p:cNvSpPr txBox="1"/>
            <p:nvPr/>
          </p:nvSpPr>
          <p:spPr>
            <a:xfrm>
              <a:off x="705900" y="4155971"/>
              <a:ext cx="7039256" cy="354330"/>
            </a:xfrm>
            <a:prstGeom prst="rect">
              <a:avLst/>
            </a:prstGeom>
            <a:noFill/>
          </p:spPr>
          <p:txBody>
            <a:bodyPr wrap="square" rtlCol="0">
              <a:noAutofit/>
            </a:bodyPr>
            <a:lstStyle/>
            <a:p>
              <a:pPr>
                <a:defRPr/>
              </a:pPr>
              <a:r>
                <a:rPr lang="fr-FR" sz="2000" b="1" dirty="0">
                  <a:solidFill>
                    <a:srgbClr val="000000"/>
                  </a:solidFill>
                  <a:latin typeface="Arial"/>
                  <a:ea typeface="Times New Roman"/>
                </a:rPr>
                <a:t>.01		           	       1				200</a:t>
              </a:r>
              <a:endParaRPr lang="fr-FR" sz="2000" kern="0" dirty="0">
                <a:solidFill>
                  <a:sysClr val="windowText" lastClr="000000"/>
                </a:solidFill>
                <a:latin typeface="Times New Roman"/>
                <a:ea typeface="Times New Roman"/>
              </a:endParaRPr>
            </a:p>
          </p:txBody>
        </p:sp>
        <p:sp>
          <p:nvSpPr>
            <p:cNvPr id="68" name="Rectangle 67"/>
            <p:cNvSpPr/>
            <p:nvPr/>
          </p:nvSpPr>
          <p:spPr>
            <a:xfrm>
              <a:off x="4651787" y="182880"/>
              <a:ext cx="169579" cy="184666"/>
            </a:xfrm>
            <a:prstGeom prst="rect">
              <a:avLst/>
            </a:prstGeom>
            <a:solidFill>
              <a:srgbClr val="FF0000"/>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fr-FR" sz="2000" kern="0">
                <a:solidFill>
                  <a:sysClr val="window" lastClr="FFFFFF"/>
                </a:solidFill>
                <a:latin typeface="Cambria"/>
              </a:endParaRPr>
            </a:p>
          </p:txBody>
        </p:sp>
        <p:cxnSp>
          <p:nvCxnSpPr>
            <p:cNvPr id="69" name="Connecteur droit 68"/>
            <p:cNvCxnSpPr/>
            <p:nvPr/>
          </p:nvCxnSpPr>
          <p:spPr>
            <a:xfrm flipH="1">
              <a:off x="3621574" y="275213"/>
              <a:ext cx="1030213" cy="0"/>
            </a:xfrm>
            <a:prstGeom prst="line">
              <a:avLst/>
            </a:prstGeom>
            <a:noFill/>
            <a:ln w="9525" cap="flat" cmpd="sng" algn="ctr">
              <a:solidFill>
                <a:srgbClr val="FF0000"/>
              </a:solidFill>
              <a:prstDash val="solid"/>
            </a:ln>
            <a:effectLst/>
          </p:spPr>
        </p:cxnSp>
        <p:cxnSp>
          <p:nvCxnSpPr>
            <p:cNvPr id="70" name="Connecteur droit 69"/>
            <p:cNvCxnSpPr/>
            <p:nvPr/>
          </p:nvCxnSpPr>
          <p:spPr>
            <a:xfrm flipH="1">
              <a:off x="4837975" y="275213"/>
              <a:ext cx="878406" cy="2775"/>
            </a:xfrm>
            <a:prstGeom prst="line">
              <a:avLst/>
            </a:prstGeom>
            <a:noFill/>
            <a:ln w="9525" cap="flat" cmpd="sng" algn="ctr">
              <a:solidFill>
                <a:srgbClr val="FF0000"/>
              </a:solidFill>
              <a:prstDash val="solid"/>
            </a:ln>
            <a:effectLst/>
          </p:spPr>
        </p:cxnSp>
        <p:sp>
          <p:nvSpPr>
            <p:cNvPr id="71" name="Rectangle 70"/>
            <p:cNvSpPr/>
            <p:nvPr/>
          </p:nvSpPr>
          <p:spPr>
            <a:xfrm>
              <a:off x="5253062" y="867280"/>
              <a:ext cx="169579" cy="184666"/>
            </a:xfrm>
            <a:prstGeom prst="rect">
              <a:avLst/>
            </a:prstGeom>
            <a:solidFill>
              <a:srgbClr val="FF0000"/>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fr-FR" sz="2000" kern="0">
                <a:solidFill>
                  <a:sysClr val="window" lastClr="FFFFFF"/>
                </a:solidFill>
                <a:latin typeface="Cambria"/>
              </a:endParaRPr>
            </a:p>
          </p:txBody>
        </p:sp>
        <p:cxnSp>
          <p:nvCxnSpPr>
            <p:cNvPr id="72" name="Connecteur droit 71"/>
            <p:cNvCxnSpPr/>
            <p:nvPr/>
          </p:nvCxnSpPr>
          <p:spPr>
            <a:xfrm flipH="1">
              <a:off x="4222849" y="959613"/>
              <a:ext cx="1030213" cy="0"/>
            </a:xfrm>
            <a:prstGeom prst="line">
              <a:avLst/>
            </a:prstGeom>
            <a:noFill/>
            <a:ln w="9525" cap="flat" cmpd="sng" algn="ctr">
              <a:solidFill>
                <a:srgbClr val="FF0000"/>
              </a:solidFill>
              <a:prstDash val="solid"/>
            </a:ln>
            <a:effectLst/>
          </p:spPr>
        </p:cxnSp>
        <p:cxnSp>
          <p:nvCxnSpPr>
            <p:cNvPr id="73" name="Connecteur droit 72"/>
            <p:cNvCxnSpPr/>
            <p:nvPr/>
          </p:nvCxnSpPr>
          <p:spPr>
            <a:xfrm flipH="1">
              <a:off x="5439250" y="962388"/>
              <a:ext cx="742644" cy="0"/>
            </a:xfrm>
            <a:prstGeom prst="line">
              <a:avLst/>
            </a:prstGeom>
            <a:noFill/>
            <a:ln w="9525" cap="flat" cmpd="sng" algn="ctr">
              <a:solidFill>
                <a:srgbClr val="FF0000"/>
              </a:solidFill>
              <a:prstDash val="solid"/>
            </a:ln>
            <a:effectLst/>
          </p:spPr>
        </p:cxnSp>
        <p:sp>
          <p:nvSpPr>
            <p:cNvPr id="74" name="Rectangle 73"/>
            <p:cNvSpPr/>
            <p:nvPr/>
          </p:nvSpPr>
          <p:spPr>
            <a:xfrm>
              <a:off x="5255837" y="1485180"/>
              <a:ext cx="169579" cy="184666"/>
            </a:xfrm>
            <a:prstGeom prst="rect">
              <a:avLst/>
            </a:prstGeom>
            <a:solidFill>
              <a:srgbClr val="FF0000"/>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fr-FR" sz="2000" kern="0">
                <a:solidFill>
                  <a:sysClr val="window" lastClr="FFFFFF"/>
                </a:solidFill>
                <a:latin typeface="Cambria"/>
              </a:endParaRPr>
            </a:p>
          </p:txBody>
        </p:sp>
        <p:cxnSp>
          <p:nvCxnSpPr>
            <p:cNvPr id="75" name="Connecteur droit 74"/>
            <p:cNvCxnSpPr/>
            <p:nvPr/>
          </p:nvCxnSpPr>
          <p:spPr>
            <a:xfrm flipH="1">
              <a:off x="3970709" y="1577513"/>
              <a:ext cx="1285128" cy="2775"/>
            </a:xfrm>
            <a:prstGeom prst="line">
              <a:avLst/>
            </a:prstGeom>
            <a:noFill/>
            <a:ln w="9525" cap="flat" cmpd="sng" algn="ctr">
              <a:solidFill>
                <a:srgbClr val="FF0000"/>
              </a:solidFill>
              <a:prstDash val="solid"/>
            </a:ln>
            <a:effectLst/>
          </p:spPr>
        </p:cxnSp>
        <p:cxnSp>
          <p:nvCxnSpPr>
            <p:cNvPr id="76" name="Connecteur droit 75"/>
            <p:cNvCxnSpPr/>
            <p:nvPr/>
          </p:nvCxnSpPr>
          <p:spPr>
            <a:xfrm flipH="1">
              <a:off x="5442025" y="1578900"/>
              <a:ext cx="989251" cy="1388"/>
            </a:xfrm>
            <a:prstGeom prst="line">
              <a:avLst/>
            </a:prstGeom>
            <a:noFill/>
            <a:ln w="9525" cap="flat" cmpd="sng" algn="ctr">
              <a:solidFill>
                <a:srgbClr val="FF0000"/>
              </a:solidFill>
              <a:prstDash val="solid"/>
            </a:ln>
            <a:effectLst/>
          </p:spPr>
        </p:cxnSp>
        <p:sp>
          <p:nvSpPr>
            <p:cNvPr id="77" name="Rectangle 76"/>
            <p:cNvSpPr/>
            <p:nvPr/>
          </p:nvSpPr>
          <p:spPr>
            <a:xfrm>
              <a:off x="4743237" y="2003330"/>
              <a:ext cx="169579" cy="184666"/>
            </a:xfrm>
            <a:prstGeom prst="rect">
              <a:avLst/>
            </a:prstGeom>
            <a:solidFill>
              <a:srgbClr val="FF0000"/>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fr-FR" sz="2000" kern="0">
                <a:solidFill>
                  <a:sysClr val="window" lastClr="FFFFFF"/>
                </a:solidFill>
                <a:latin typeface="Cambria"/>
              </a:endParaRPr>
            </a:p>
          </p:txBody>
        </p:sp>
        <p:cxnSp>
          <p:nvCxnSpPr>
            <p:cNvPr id="78" name="Connecteur droit 77"/>
            <p:cNvCxnSpPr/>
            <p:nvPr/>
          </p:nvCxnSpPr>
          <p:spPr>
            <a:xfrm flipH="1">
              <a:off x="4598042" y="2095663"/>
              <a:ext cx="145195" cy="2775"/>
            </a:xfrm>
            <a:prstGeom prst="line">
              <a:avLst/>
            </a:prstGeom>
            <a:noFill/>
            <a:ln w="9525" cap="flat" cmpd="sng" algn="ctr">
              <a:solidFill>
                <a:srgbClr val="FF0000"/>
              </a:solidFill>
              <a:prstDash val="solid"/>
            </a:ln>
            <a:effectLst/>
          </p:spPr>
        </p:cxnSp>
        <p:cxnSp>
          <p:nvCxnSpPr>
            <p:cNvPr id="79" name="Connecteur droit 78"/>
            <p:cNvCxnSpPr/>
            <p:nvPr/>
          </p:nvCxnSpPr>
          <p:spPr>
            <a:xfrm flipH="1">
              <a:off x="4887872" y="2095663"/>
              <a:ext cx="145195" cy="2775"/>
            </a:xfrm>
            <a:prstGeom prst="line">
              <a:avLst/>
            </a:prstGeom>
            <a:noFill/>
            <a:ln w="9525" cap="flat" cmpd="sng" algn="ctr">
              <a:solidFill>
                <a:srgbClr val="FF0000"/>
              </a:solidFill>
              <a:prstDash val="solid"/>
            </a:ln>
            <a:effectLst/>
          </p:spPr>
        </p:cxnSp>
        <p:sp>
          <p:nvSpPr>
            <p:cNvPr id="80" name="Losange 79"/>
            <p:cNvSpPr/>
            <p:nvPr/>
          </p:nvSpPr>
          <p:spPr>
            <a:xfrm>
              <a:off x="4735441" y="2405105"/>
              <a:ext cx="182880" cy="836863"/>
            </a:xfrm>
            <a:prstGeom prst="diamond">
              <a:avLst/>
            </a:prstGeom>
            <a:solidFill>
              <a:srgbClr val="FF0000"/>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fr-FR" sz="2000" kern="0">
                <a:solidFill>
                  <a:sysClr val="window" lastClr="FFFFFF"/>
                </a:solidFill>
                <a:latin typeface="Cambria"/>
              </a:endParaRPr>
            </a:p>
          </p:txBody>
        </p:sp>
        <p:sp>
          <p:nvSpPr>
            <p:cNvPr id="81" name="ZoneTexte 80"/>
            <p:cNvSpPr txBox="1"/>
            <p:nvPr/>
          </p:nvSpPr>
          <p:spPr>
            <a:xfrm>
              <a:off x="6494285" y="-7270"/>
              <a:ext cx="2682422" cy="300708"/>
            </a:xfrm>
            <a:prstGeom prst="rect">
              <a:avLst/>
            </a:prstGeom>
            <a:noFill/>
          </p:spPr>
          <p:txBody>
            <a:bodyPr wrap="square" rtlCol="0">
              <a:noAutofit/>
            </a:bodyPr>
            <a:lstStyle/>
            <a:p>
              <a:pPr>
                <a:defRPr/>
              </a:pPr>
              <a:r>
                <a:rPr lang="fr-FR" sz="2000" b="1" dirty="0">
                  <a:solidFill>
                    <a:srgbClr val="000000"/>
                  </a:solidFill>
                  <a:latin typeface="Arial"/>
                  <a:ea typeface="Times New Roman"/>
                </a:rPr>
                <a:t>1.98 (0.24 – 16.45)</a:t>
              </a:r>
              <a:endParaRPr lang="fr-FR" sz="2000" kern="0" dirty="0">
                <a:solidFill>
                  <a:sysClr val="windowText" lastClr="000000"/>
                </a:solidFill>
                <a:latin typeface="Times New Roman"/>
                <a:ea typeface="Times New Roman"/>
              </a:endParaRPr>
            </a:p>
          </p:txBody>
        </p:sp>
        <p:sp>
          <p:nvSpPr>
            <p:cNvPr id="82" name="ZoneTexte 81"/>
            <p:cNvSpPr txBox="1"/>
            <p:nvPr/>
          </p:nvSpPr>
          <p:spPr>
            <a:xfrm>
              <a:off x="6564875" y="684688"/>
              <a:ext cx="2597709" cy="415470"/>
            </a:xfrm>
            <a:prstGeom prst="rect">
              <a:avLst/>
            </a:prstGeom>
            <a:noFill/>
          </p:spPr>
          <p:txBody>
            <a:bodyPr wrap="square" rtlCol="0">
              <a:noAutofit/>
            </a:bodyPr>
            <a:lstStyle/>
            <a:p>
              <a:pPr>
                <a:defRPr/>
              </a:pPr>
              <a:r>
                <a:rPr lang="fr-FR" sz="2000" b="1" dirty="0">
                  <a:solidFill>
                    <a:srgbClr val="000000"/>
                  </a:solidFill>
                  <a:latin typeface="Arial"/>
                  <a:ea typeface="Times New Roman"/>
                </a:rPr>
                <a:t>8.35 (0.86 – 81.49)</a:t>
              </a:r>
              <a:endParaRPr lang="fr-FR" sz="2000" kern="0" dirty="0">
                <a:solidFill>
                  <a:sysClr val="windowText" lastClr="000000"/>
                </a:solidFill>
                <a:latin typeface="Times New Roman"/>
                <a:ea typeface="Times New Roman"/>
              </a:endParaRPr>
            </a:p>
          </p:txBody>
        </p:sp>
        <p:sp>
          <p:nvSpPr>
            <p:cNvPr id="83" name="ZoneTexte 82"/>
            <p:cNvSpPr txBox="1"/>
            <p:nvPr/>
          </p:nvSpPr>
          <p:spPr>
            <a:xfrm>
              <a:off x="6646811" y="1271563"/>
              <a:ext cx="2600485" cy="279914"/>
            </a:xfrm>
            <a:prstGeom prst="rect">
              <a:avLst/>
            </a:prstGeom>
            <a:noFill/>
          </p:spPr>
          <p:txBody>
            <a:bodyPr wrap="square" rtlCol="0">
              <a:noAutofit/>
            </a:bodyPr>
            <a:lstStyle/>
            <a:p>
              <a:pPr>
                <a:defRPr/>
              </a:pPr>
              <a:r>
                <a:rPr lang="fr-FR" sz="2000" b="1" dirty="0">
                  <a:solidFill>
                    <a:srgbClr val="000000"/>
                  </a:solidFill>
                  <a:latin typeface="Arial"/>
                  <a:ea typeface="Times New Roman"/>
                </a:rPr>
                <a:t>8.35 (0.86 – 81.49)</a:t>
              </a:r>
              <a:endParaRPr lang="fr-FR" sz="2000" kern="0" dirty="0">
                <a:solidFill>
                  <a:sysClr val="windowText" lastClr="000000"/>
                </a:solidFill>
                <a:latin typeface="Times New Roman"/>
                <a:ea typeface="Times New Roman"/>
              </a:endParaRPr>
            </a:p>
          </p:txBody>
        </p:sp>
        <p:sp>
          <p:nvSpPr>
            <p:cNvPr id="84" name="ZoneTexte 83"/>
            <p:cNvSpPr txBox="1"/>
            <p:nvPr/>
          </p:nvSpPr>
          <p:spPr>
            <a:xfrm>
              <a:off x="6635464" y="1894268"/>
              <a:ext cx="2405710" cy="453231"/>
            </a:xfrm>
            <a:prstGeom prst="rect">
              <a:avLst/>
            </a:prstGeom>
            <a:noFill/>
          </p:spPr>
          <p:txBody>
            <a:bodyPr wrap="square" rtlCol="0">
              <a:noAutofit/>
            </a:bodyPr>
            <a:lstStyle/>
            <a:p>
              <a:pPr>
                <a:defRPr/>
              </a:pPr>
              <a:r>
                <a:rPr lang="fr-FR" sz="2000" b="1" dirty="0">
                  <a:solidFill>
                    <a:srgbClr val="000000"/>
                  </a:solidFill>
                  <a:latin typeface="Arial"/>
                  <a:ea typeface="Times New Roman"/>
                </a:rPr>
                <a:t>2.01 (1.57 – 2.57)</a:t>
              </a:r>
              <a:endParaRPr lang="fr-FR" sz="2000" kern="0" dirty="0">
                <a:solidFill>
                  <a:sysClr val="windowText" lastClr="000000"/>
                </a:solidFill>
                <a:latin typeface="Times New Roman"/>
                <a:ea typeface="Times New Roman"/>
              </a:endParaRPr>
            </a:p>
          </p:txBody>
        </p:sp>
        <p:sp>
          <p:nvSpPr>
            <p:cNvPr id="85" name="ZoneTexte 84"/>
            <p:cNvSpPr txBox="1"/>
            <p:nvPr/>
          </p:nvSpPr>
          <p:spPr>
            <a:xfrm>
              <a:off x="6564874" y="2478889"/>
              <a:ext cx="2479074" cy="357674"/>
            </a:xfrm>
            <a:prstGeom prst="rect">
              <a:avLst/>
            </a:prstGeom>
            <a:noFill/>
          </p:spPr>
          <p:txBody>
            <a:bodyPr wrap="square" rtlCol="0">
              <a:noAutofit/>
            </a:bodyPr>
            <a:lstStyle/>
            <a:p>
              <a:pPr>
                <a:defRPr/>
              </a:pPr>
              <a:r>
                <a:rPr lang="fr-FR" sz="2000" b="1" dirty="0">
                  <a:solidFill>
                    <a:srgbClr val="000000"/>
                  </a:solidFill>
                  <a:latin typeface="Arial"/>
                  <a:ea typeface="Times New Roman"/>
                </a:rPr>
                <a:t>2.06 (1.62 – 2.62)</a:t>
              </a:r>
              <a:endParaRPr lang="fr-FR" sz="2000" kern="0" dirty="0">
                <a:solidFill>
                  <a:sysClr val="windowText" lastClr="000000"/>
                </a:solidFill>
                <a:latin typeface="Times New Roman"/>
                <a:ea typeface="Times New Roman"/>
              </a:endParaRPr>
            </a:p>
          </p:txBody>
        </p:sp>
      </p:grpSp>
      <p:pic>
        <p:nvPicPr>
          <p:cNvPr id="36" name="Picture 3">
            <a:extLst>
              <a:ext uri="{FF2B5EF4-FFF2-40B4-BE49-F238E27FC236}">
                <a16:creationId xmlns:a16="http://schemas.microsoft.com/office/drawing/2014/main" id="{83BEB008-2157-459D-8793-7DA2A55530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4255" y="239432"/>
            <a:ext cx="723900"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Titre 1">
            <a:extLst>
              <a:ext uri="{FF2B5EF4-FFF2-40B4-BE49-F238E27FC236}">
                <a16:creationId xmlns:a16="http://schemas.microsoft.com/office/drawing/2014/main" id="{F514683B-B7F8-42B0-A290-0C3FB1D2414D}"/>
              </a:ext>
            </a:extLst>
          </p:cNvPr>
          <p:cNvSpPr>
            <a:spLocks noGrp="1"/>
          </p:cNvSpPr>
          <p:nvPr>
            <p:ph type="title"/>
          </p:nvPr>
        </p:nvSpPr>
        <p:spPr>
          <a:xfrm>
            <a:off x="1" y="570078"/>
            <a:ext cx="12192000" cy="962499"/>
          </a:xfrm>
        </p:spPr>
        <p:txBody>
          <a:bodyPr>
            <a:normAutofit fontScale="90000"/>
          </a:bodyPr>
          <a:lstStyle/>
          <a:p>
            <a:r>
              <a:rPr lang="en-US" sz="3600" b="1" dirty="0" err="1">
                <a:latin typeface="+mn-lt"/>
              </a:rPr>
              <a:t>Traitement</a:t>
            </a:r>
            <a:r>
              <a:rPr lang="en-US" sz="3600" b="1" dirty="0">
                <a:latin typeface="+mn-lt"/>
              </a:rPr>
              <a:t> </a:t>
            </a:r>
            <a:r>
              <a:rPr lang="en-US" sz="3600" b="1" dirty="0" err="1">
                <a:latin typeface="+mn-lt"/>
              </a:rPr>
              <a:t>interventionnel</a:t>
            </a:r>
            <a:r>
              <a:rPr lang="en-US" sz="3600" b="1" dirty="0">
                <a:latin typeface="+mn-lt"/>
              </a:rPr>
              <a:t> de la TVP: la </a:t>
            </a:r>
            <a:r>
              <a:rPr lang="en-US" sz="3600" b="1" dirty="0" err="1">
                <a:latin typeface="+mn-lt"/>
              </a:rPr>
              <a:t>fibrinolyse</a:t>
            </a:r>
            <a:r>
              <a:rPr lang="en-US" sz="3600" b="1" dirty="0">
                <a:latin typeface="+mn-lt"/>
              </a:rPr>
              <a:t> </a:t>
            </a:r>
            <a:r>
              <a:rPr lang="en-US" sz="3600" b="1" dirty="0" err="1">
                <a:latin typeface="+mn-lt"/>
              </a:rPr>
              <a:t>dirigée</a:t>
            </a:r>
            <a:r>
              <a:rPr lang="en-US" sz="3600" b="1" dirty="0">
                <a:latin typeface="+mn-lt"/>
              </a:rPr>
              <a:t> par catheter</a:t>
            </a:r>
          </a:p>
        </p:txBody>
      </p:sp>
    </p:spTree>
    <p:custDataLst>
      <p:tags r:id="rId1"/>
    </p:custDataLst>
    <p:extLst>
      <p:ext uri="{BB962C8B-B14F-4D97-AF65-F5344CB8AC3E}">
        <p14:creationId xmlns:p14="http://schemas.microsoft.com/office/powerpoint/2010/main" val="1398662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079" y="2026953"/>
            <a:ext cx="6848475" cy="10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l="15630" t="9726" r="15776" b="12245"/>
          <a:stretch>
            <a:fillRect/>
          </a:stretch>
        </p:blipFill>
        <p:spPr bwMode="auto">
          <a:xfrm>
            <a:off x="1702888" y="3783297"/>
            <a:ext cx="4153254" cy="2412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 name="Text Box 2"/>
          <p:cNvSpPr txBox="1">
            <a:spLocks noChangeArrowheads="1"/>
          </p:cNvSpPr>
          <p:nvPr/>
        </p:nvSpPr>
        <p:spPr bwMode="auto">
          <a:xfrm>
            <a:off x="687079" y="6195373"/>
            <a:ext cx="7729213" cy="43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140000"/>
              </a:lnSpc>
            </a:pPr>
            <a:r>
              <a:rPr lang="fr-FR" sz="1800" dirty="0">
                <a:solidFill>
                  <a:schemeClr val="tx2"/>
                </a:solidFill>
              </a:rPr>
              <a:t>PTD</a:t>
            </a:r>
            <a:r>
              <a:rPr lang="es-ES" sz="1800" dirty="0">
                <a:solidFill>
                  <a:schemeClr val="tx2"/>
                </a:solidFill>
              </a:rPr>
              <a:t>® - </a:t>
            </a:r>
            <a:r>
              <a:rPr lang="es-ES" sz="1800" dirty="0" err="1">
                <a:solidFill>
                  <a:schemeClr val="tx2"/>
                </a:solidFill>
              </a:rPr>
              <a:t>Percutaneous</a:t>
            </a:r>
            <a:r>
              <a:rPr lang="es-ES" sz="1800" dirty="0">
                <a:solidFill>
                  <a:schemeClr val="tx2"/>
                </a:solidFill>
              </a:rPr>
              <a:t> </a:t>
            </a:r>
            <a:r>
              <a:rPr lang="es-ES" sz="1800" dirty="0" err="1">
                <a:solidFill>
                  <a:schemeClr val="tx2"/>
                </a:solidFill>
              </a:rPr>
              <a:t>Thrombectomy</a:t>
            </a:r>
            <a:r>
              <a:rPr lang="es-ES" sz="1800" dirty="0">
                <a:solidFill>
                  <a:schemeClr val="tx2"/>
                </a:solidFill>
              </a:rPr>
              <a:t> </a:t>
            </a:r>
            <a:r>
              <a:rPr lang="es-ES" sz="1800" dirty="0" err="1">
                <a:solidFill>
                  <a:schemeClr val="tx2"/>
                </a:solidFill>
              </a:rPr>
              <a:t>Device</a:t>
            </a:r>
            <a:r>
              <a:rPr lang="es-ES" sz="1800" dirty="0">
                <a:solidFill>
                  <a:schemeClr val="tx2"/>
                </a:solidFill>
              </a:rPr>
              <a:t> (</a:t>
            </a:r>
            <a:r>
              <a:rPr lang="es-ES" sz="1800" dirty="0" err="1">
                <a:solidFill>
                  <a:schemeClr val="tx2"/>
                </a:solidFill>
              </a:rPr>
              <a:t>Arrow</a:t>
            </a:r>
            <a:r>
              <a:rPr lang="es-ES" sz="1800" dirty="0">
                <a:solidFill>
                  <a:schemeClr val="tx2"/>
                </a:solidFill>
              </a:rPr>
              <a:t>)</a:t>
            </a:r>
            <a:endParaRPr lang="fr-FR" sz="1800" dirty="0">
              <a:solidFill>
                <a:schemeClr val="tx2"/>
              </a:solidFill>
            </a:endParaRPr>
          </a:p>
        </p:txBody>
      </p:sp>
      <p:pic>
        <p:nvPicPr>
          <p:cNvPr id="10" name="Picture 5" descr="export--142537951"/>
          <p:cNvPicPr>
            <a:picLocks noChangeAspect="1" noChangeArrowheads="1"/>
          </p:cNvPicPr>
          <p:nvPr/>
        </p:nvPicPr>
        <p:blipFill>
          <a:blip r:embed="rId6">
            <a:extLst>
              <a:ext uri="{28A0092B-C50C-407E-A947-70E740481C1C}">
                <a14:useLocalDpi xmlns:a14="http://schemas.microsoft.com/office/drawing/2010/main" val="0"/>
              </a:ext>
            </a:extLst>
          </a:blip>
          <a:srcRect l="26401" r="26370"/>
          <a:stretch>
            <a:fillRect/>
          </a:stretch>
        </p:blipFill>
        <p:spPr bwMode="auto">
          <a:xfrm>
            <a:off x="8645820" y="1868907"/>
            <a:ext cx="2248741" cy="4762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re 1">
            <a:extLst>
              <a:ext uri="{FF2B5EF4-FFF2-40B4-BE49-F238E27FC236}">
                <a16:creationId xmlns:a16="http://schemas.microsoft.com/office/drawing/2014/main" id="{C6C26E06-7E6C-5E4A-A726-B65C08E16750}"/>
              </a:ext>
            </a:extLst>
          </p:cNvPr>
          <p:cNvSpPr>
            <a:spLocks noGrp="1"/>
          </p:cNvSpPr>
          <p:nvPr>
            <p:ph type="title"/>
          </p:nvPr>
        </p:nvSpPr>
        <p:spPr>
          <a:xfrm>
            <a:off x="0" y="398321"/>
            <a:ext cx="11837324" cy="1143000"/>
          </a:xfrm>
        </p:spPr>
        <p:txBody>
          <a:bodyPr>
            <a:normAutofit/>
          </a:bodyPr>
          <a:lstStyle/>
          <a:p>
            <a:r>
              <a:rPr lang="en-US" sz="3600" b="1" dirty="0" err="1">
                <a:latin typeface="+mn-lt"/>
              </a:rPr>
              <a:t>Traitement</a:t>
            </a:r>
            <a:r>
              <a:rPr lang="en-US" sz="3600" b="1" dirty="0">
                <a:latin typeface="+mn-lt"/>
              </a:rPr>
              <a:t> </a:t>
            </a:r>
            <a:r>
              <a:rPr lang="en-US" sz="3600" b="1" dirty="0" err="1">
                <a:latin typeface="+mn-lt"/>
              </a:rPr>
              <a:t>interventionnel</a:t>
            </a:r>
            <a:r>
              <a:rPr lang="en-US" sz="3600" b="1" dirty="0">
                <a:latin typeface="+mn-lt"/>
              </a:rPr>
              <a:t> de la TVP: la </a:t>
            </a:r>
            <a:r>
              <a:rPr lang="en-US" sz="3600" b="1" dirty="0" err="1">
                <a:latin typeface="+mn-lt"/>
              </a:rPr>
              <a:t>désobstruction</a:t>
            </a:r>
            <a:r>
              <a:rPr lang="en-US" sz="3600" b="1" dirty="0">
                <a:latin typeface="+mn-lt"/>
              </a:rPr>
              <a:t> pharmaco-</a:t>
            </a:r>
            <a:r>
              <a:rPr lang="en-US" sz="3600" b="1" dirty="0" err="1">
                <a:latin typeface="+mn-lt"/>
              </a:rPr>
              <a:t>mécanique</a:t>
            </a:r>
            <a:r>
              <a:rPr lang="en-US" sz="3600" b="1" dirty="0">
                <a:latin typeface="+mn-lt"/>
              </a:rPr>
              <a:t> (PCDT)</a:t>
            </a:r>
          </a:p>
        </p:txBody>
      </p:sp>
    </p:spTree>
    <p:custDataLst>
      <p:tags r:id="rId1"/>
    </p:custDataLst>
    <p:extLst>
      <p:ext uri="{BB962C8B-B14F-4D97-AF65-F5344CB8AC3E}">
        <p14:creationId xmlns:p14="http://schemas.microsoft.com/office/powerpoint/2010/main" val="2920568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81174" y="692696"/>
            <a:ext cx="4181475" cy="51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Image 4" descr="458427205_frame_27.jpg"/>
          <p:cNvPicPr>
            <a:picLocks noChangeAspect="1"/>
          </p:cNvPicPr>
          <p:nvPr/>
        </p:nvPicPr>
        <p:blipFill>
          <a:blip r:embed="rId11">
            <a:extLst>
              <a:ext uri="{28A0092B-C50C-407E-A947-70E740481C1C}">
                <a14:useLocalDpi xmlns:a14="http://schemas.microsoft.com/office/drawing/2010/main" val="0"/>
              </a:ext>
            </a:extLst>
          </a:blip>
          <a:srcRect l="24886" r="26775"/>
          <a:stretch>
            <a:fillRect/>
          </a:stretch>
        </p:blipFill>
        <p:spPr bwMode="auto">
          <a:xfrm>
            <a:off x="810884" y="1879776"/>
            <a:ext cx="2401887"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MF_study1">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2"/>
          <a:srcRect l="26375" t="8657" r="26578" b="8655"/>
          <a:stretch>
            <a:fillRect/>
          </a:stretch>
        </p:blipFill>
        <p:spPr>
          <a:xfrm>
            <a:off x="3472279" y="1835697"/>
            <a:ext cx="2827192" cy="4968874"/>
          </a:xfrm>
          <a:prstGeom prst="rect">
            <a:avLst/>
          </a:prstGeom>
        </p:spPr>
      </p:pic>
      <p:pic>
        <p:nvPicPr>
          <p:cNvPr id="14" name="MF_study3">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rotWithShape="1">
          <a:blip r:embed="rId13"/>
          <a:srcRect l="17493" t="3895" r="17572" b="2598"/>
          <a:stretch>
            <a:fillRect/>
          </a:stretch>
        </p:blipFill>
        <p:spPr>
          <a:xfrm>
            <a:off x="6400800" y="1835696"/>
            <a:ext cx="2385339" cy="4968875"/>
          </a:xfrm>
          <a:prstGeom prst="rect">
            <a:avLst/>
          </a:prstGeom>
        </p:spPr>
      </p:pic>
      <p:sp>
        <p:nvSpPr>
          <p:cNvPr id="16" name="Titre 1">
            <a:extLst>
              <a:ext uri="{FF2B5EF4-FFF2-40B4-BE49-F238E27FC236}">
                <a16:creationId xmlns:a16="http://schemas.microsoft.com/office/drawing/2014/main" id="{9242E40B-3083-FE4B-9980-1E1CCD15395A}"/>
              </a:ext>
            </a:extLst>
          </p:cNvPr>
          <p:cNvSpPr>
            <a:spLocks noGrp="1"/>
          </p:cNvSpPr>
          <p:nvPr>
            <p:ph type="title"/>
          </p:nvPr>
        </p:nvSpPr>
        <p:spPr>
          <a:xfrm>
            <a:off x="498764" y="182538"/>
            <a:ext cx="11338560" cy="1143000"/>
          </a:xfrm>
        </p:spPr>
        <p:txBody>
          <a:bodyPr>
            <a:normAutofit/>
          </a:bodyPr>
          <a:lstStyle/>
          <a:p>
            <a:r>
              <a:rPr lang="en-US" sz="3600" b="1" dirty="0" err="1">
                <a:latin typeface="+mn-lt"/>
              </a:rPr>
              <a:t>Traitement</a:t>
            </a:r>
            <a:r>
              <a:rPr lang="en-US" sz="3600" b="1" dirty="0">
                <a:latin typeface="+mn-lt"/>
              </a:rPr>
              <a:t> </a:t>
            </a:r>
            <a:r>
              <a:rPr lang="en-US" sz="3600" b="1" dirty="0" err="1">
                <a:latin typeface="+mn-lt"/>
              </a:rPr>
              <a:t>interventionnel</a:t>
            </a:r>
            <a:r>
              <a:rPr lang="en-US" sz="3600" b="1" dirty="0">
                <a:latin typeface="+mn-lt"/>
              </a:rPr>
              <a:t> de la TVP: la </a:t>
            </a:r>
            <a:r>
              <a:rPr lang="en-US" sz="3600" b="1" dirty="0" err="1">
                <a:latin typeface="+mn-lt"/>
              </a:rPr>
              <a:t>désobstruction</a:t>
            </a:r>
            <a:r>
              <a:rPr lang="en-US" sz="3600" b="1" dirty="0">
                <a:latin typeface="+mn-lt"/>
              </a:rPr>
              <a:t> pharmaco-</a:t>
            </a:r>
            <a:r>
              <a:rPr lang="en-US" sz="3600" b="1" dirty="0" err="1">
                <a:latin typeface="+mn-lt"/>
              </a:rPr>
              <a:t>mécanique</a:t>
            </a:r>
            <a:r>
              <a:rPr lang="en-US" sz="3600" b="1" dirty="0">
                <a:latin typeface="+mn-lt"/>
              </a:rPr>
              <a:t> (PCDT)</a:t>
            </a:r>
          </a:p>
        </p:txBody>
      </p:sp>
      <p:sp>
        <p:nvSpPr>
          <p:cNvPr id="3" name="Rectangle 2">
            <a:extLst>
              <a:ext uri="{FF2B5EF4-FFF2-40B4-BE49-F238E27FC236}">
                <a16:creationId xmlns:a16="http://schemas.microsoft.com/office/drawing/2014/main" id="{33C57923-5EB0-4F93-8E80-B82031508840}"/>
              </a:ext>
            </a:extLst>
          </p:cNvPr>
          <p:cNvSpPr/>
          <p:nvPr/>
        </p:nvSpPr>
        <p:spPr>
          <a:xfrm>
            <a:off x="8871911" y="6381751"/>
            <a:ext cx="3320089" cy="466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MF_study2">
            <a:hlinkClick r:id="" action="ppaction://media"/>
          </p:cNvPr>
          <p:cNvPicPr>
            <a:picLocks noChangeAspect="1"/>
          </p:cNvPicPr>
          <p:nvPr>
            <a:videoFile r:link="rId7"/>
            <p:extLst>
              <p:ext uri="{DAA4B4D4-6D71-4841-9C94-3DE7FCFB9230}">
                <p14:media xmlns:p14="http://schemas.microsoft.com/office/powerpoint/2010/main" r:embed="rId6"/>
              </p:ext>
            </p:extLst>
          </p:nvPr>
        </p:nvPicPr>
        <p:blipFill rotWithShape="1">
          <a:blip r:embed="rId14"/>
          <a:srcRect l="17719" t="4414" r="17314" b="4041"/>
          <a:stretch>
            <a:fillRect/>
          </a:stretch>
        </p:blipFill>
        <p:spPr>
          <a:xfrm>
            <a:off x="8871911" y="1835695"/>
            <a:ext cx="2927300" cy="4968875"/>
          </a:xfrm>
          <a:prstGeom prst="rect">
            <a:avLst/>
          </a:prstGeom>
        </p:spPr>
      </p:pic>
    </p:spTree>
    <p:custDataLst>
      <p:tags r:id="rId1"/>
    </p:custDataLst>
    <p:extLst>
      <p:ext uri="{BB962C8B-B14F-4D97-AF65-F5344CB8AC3E}">
        <p14:creationId xmlns:p14="http://schemas.microsoft.com/office/powerpoint/2010/main" val="253162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750" fill="hold"/>
                                        <p:tgtEl>
                                          <p:spTgt spid="13"/>
                                        </p:tgtEl>
                                      </p:cBhvr>
                                    </p:cmd>
                                  </p:childTnLst>
                                </p:cTn>
                              </p:par>
                              <p:par>
                                <p:cTn id="7" presetID="1" presetClass="mediacall" presetSubtype="0" fill="hold" nodeType="withEffect">
                                  <p:stCondLst>
                                    <p:cond delay="0"/>
                                  </p:stCondLst>
                                  <p:childTnLst>
                                    <p:cmd type="call" cmd="playFrom(0.0)">
                                      <p:cBhvr>
                                        <p:cTn id="8" dur="1850" fill="hold"/>
                                        <p:tgtEl>
                                          <p:spTgt spid="14"/>
                                        </p:tgtEl>
                                      </p:cBhvr>
                                    </p:cmd>
                                  </p:childTnLst>
                                </p:cTn>
                              </p:par>
                              <p:par>
                                <p:cTn id="9" presetID="1" presetClass="mediacall" presetSubtype="0" fill="hold" nodeType="withEffect">
                                  <p:stCondLst>
                                    <p:cond delay="0"/>
                                  </p:stCondLst>
                                  <p:childTnLst>
                                    <p:cmd type="call" cmd="playFrom(0.0)">
                                      <p:cBhvr>
                                        <p:cTn id="10" dur="86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13"/>
                </p:tgtEl>
              </p:cMediaNode>
            </p:video>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withEffect">
                                  <p:stCondLst>
                                    <p:cond delay="0"/>
                                  </p:stCondLst>
                                  <p:childTnLst>
                                    <p:cmd type="call" cmd="togglePause">
                                      <p:cBhvr>
                                        <p:cTn id="16" dur="1" fill="hold"/>
                                        <p:tgtEl>
                                          <p:spTgt spid="13"/>
                                        </p:tgtEl>
                                      </p:cBhvr>
                                    </p:cmd>
                                  </p:childTnLst>
                                </p:cTn>
                              </p:par>
                            </p:childTnLst>
                          </p:cTn>
                        </p:par>
                      </p:childTnLst>
                    </p:cTn>
                  </p:par>
                </p:childTnLst>
              </p:cTn>
              <p:nextCondLst>
                <p:cond evt="onClick" delay="0">
                  <p:tgtEl>
                    <p:spTgt spid="13"/>
                  </p:tgtEl>
                </p:cond>
              </p:nextCondLst>
            </p:seq>
            <p:video>
              <p:cMediaNode vol="80000">
                <p:cTn id="17" repeatCount="indefinite" fill="hold" display="0">
                  <p:stCondLst>
                    <p:cond delay="indefinite"/>
                  </p:stCondLst>
                </p:cTn>
                <p:tgtEl>
                  <p:spTgt spid="14"/>
                </p:tgtEl>
              </p:cMediaNode>
            </p:video>
            <p:seq concurrent="1" nextAc="seek">
              <p:cTn id="18" restart="whenNotActive" fill="hold" evtFilter="cancelBubble" nodeType="interactiveSeq">
                <p:stCondLst>
                  <p:cond evt="onClick" delay="0">
                    <p:tgtEl>
                      <p:spTgt spid="1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withEffect">
                                  <p:stCondLst>
                                    <p:cond delay="0"/>
                                  </p:stCondLst>
                                  <p:childTnLst>
                                    <p:cmd type="call" cmd="togglePause">
                                      <p:cBhvr>
                                        <p:cTn id="22" dur="1" fill="hold"/>
                                        <p:tgtEl>
                                          <p:spTgt spid="14"/>
                                        </p:tgtEl>
                                      </p:cBhvr>
                                    </p:cmd>
                                  </p:childTnLst>
                                </p:cTn>
                              </p:par>
                            </p:childTnLst>
                          </p:cTn>
                        </p:par>
                      </p:childTnLst>
                    </p:cTn>
                  </p:par>
                </p:childTnLst>
              </p:cTn>
              <p:nextCondLst>
                <p:cond evt="onClick" delay="0">
                  <p:tgtEl>
                    <p:spTgt spid="14"/>
                  </p:tgtEl>
                </p:cond>
              </p:nextCondLst>
            </p:seq>
            <p:video>
              <p:cMediaNode vol="80000">
                <p:cTn id="23" repeatCount="indefinite" fill="hold" display="0">
                  <p:stCondLst>
                    <p:cond delay="indefinite"/>
                  </p:stCondLst>
                </p:cTn>
                <p:tgtEl>
                  <p:spTgt spid="15"/>
                </p:tgtEl>
              </p:cMediaNode>
            </p:video>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withEffect">
                                  <p:stCondLst>
                                    <p:cond delay="0"/>
                                  </p:stCondLst>
                                  <p:childTnLst>
                                    <p:cmd type="call" cmd="togglePause">
                                      <p:cBhvr>
                                        <p:cTn id="28"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ZoneTexte 22"/>
          <p:cNvSpPr txBox="1"/>
          <p:nvPr/>
        </p:nvSpPr>
        <p:spPr>
          <a:xfrm>
            <a:off x="4511825" y="6402814"/>
            <a:ext cx="2182713" cy="338554"/>
          </a:xfrm>
          <a:prstGeom prst="rect">
            <a:avLst/>
          </a:prstGeom>
          <a:noFill/>
        </p:spPr>
        <p:txBody>
          <a:bodyPr wrap="none" rtlCol="0">
            <a:spAutoFit/>
          </a:bodyPr>
          <a:lstStyle/>
          <a:p>
            <a:r>
              <a:rPr lang="fr-FR" sz="1600" dirty="0" err="1"/>
              <a:t>Vedentham</a:t>
            </a:r>
            <a:r>
              <a:rPr lang="fr-FR" sz="1600" dirty="0"/>
              <a:t>, NEJM 2017</a:t>
            </a:r>
          </a:p>
        </p:txBody>
      </p:sp>
      <p:pic>
        <p:nvPicPr>
          <p:cNvPr id="141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2593" y="2126678"/>
            <a:ext cx="6848475" cy="10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ZoneTexte 14"/>
          <p:cNvSpPr txBox="1"/>
          <p:nvPr/>
        </p:nvSpPr>
        <p:spPr>
          <a:xfrm>
            <a:off x="10431068" y="2126678"/>
            <a:ext cx="1256178" cy="369332"/>
          </a:xfrm>
          <a:prstGeom prst="rect">
            <a:avLst/>
          </a:prstGeom>
          <a:noFill/>
        </p:spPr>
        <p:txBody>
          <a:bodyPr wrap="none" rtlCol="0">
            <a:spAutoFit/>
          </a:bodyPr>
          <a:lstStyle/>
          <a:p>
            <a:r>
              <a:rPr lang="fr-FR" b="1" dirty="0">
                <a:solidFill>
                  <a:srgbClr val="0000FF"/>
                </a:solidFill>
              </a:rPr>
              <a:t>N = 692 pts</a:t>
            </a:r>
          </a:p>
        </p:txBody>
      </p:sp>
      <p:sp>
        <p:nvSpPr>
          <p:cNvPr id="3" name="ZoneTexte 2"/>
          <p:cNvSpPr txBox="1"/>
          <p:nvPr/>
        </p:nvSpPr>
        <p:spPr>
          <a:xfrm>
            <a:off x="5423931" y="3488711"/>
            <a:ext cx="3909147" cy="1200329"/>
          </a:xfrm>
          <a:prstGeom prst="rect">
            <a:avLst/>
          </a:prstGeom>
          <a:noFill/>
        </p:spPr>
        <p:txBody>
          <a:bodyPr wrap="none" rtlCol="0">
            <a:spAutoFit/>
          </a:bodyPr>
          <a:lstStyle/>
          <a:p>
            <a:r>
              <a:rPr lang="fr-FR" sz="2400" b="1" dirty="0">
                <a:solidFill>
                  <a:srgbClr val="FF0000"/>
                </a:solidFill>
              </a:rPr>
              <a:t>PTS 47% PDT vs 48% Control</a:t>
            </a:r>
          </a:p>
          <a:p>
            <a:endParaRPr lang="fr-FR" sz="2400" b="1" dirty="0">
              <a:solidFill>
                <a:srgbClr val="FF0000"/>
              </a:solidFill>
            </a:endParaRPr>
          </a:p>
          <a:p>
            <a:r>
              <a:rPr lang="fr-FR" sz="2400" b="1" dirty="0">
                <a:solidFill>
                  <a:srgbClr val="FF0000"/>
                </a:solidFill>
              </a:rPr>
              <a:t>Major </a:t>
            </a:r>
            <a:r>
              <a:rPr lang="fr-FR" sz="2400" b="1" dirty="0" err="1">
                <a:solidFill>
                  <a:srgbClr val="FF0000"/>
                </a:solidFill>
              </a:rPr>
              <a:t>bleeding</a:t>
            </a:r>
            <a:r>
              <a:rPr lang="fr-FR" sz="2400" b="1" dirty="0">
                <a:solidFill>
                  <a:srgbClr val="FF0000"/>
                </a:solidFill>
              </a:rPr>
              <a:t> 1.7% vs 0.3% </a:t>
            </a:r>
          </a:p>
        </p:txBody>
      </p:sp>
      <p:pic>
        <p:nvPicPr>
          <p:cNvPr id="9" name="Picture 4" descr="PTD"/>
          <p:cNvPicPr>
            <a:picLocks noChangeAspect="1" noChangeArrowheads="1"/>
          </p:cNvPicPr>
          <p:nvPr/>
        </p:nvPicPr>
        <p:blipFill>
          <a:blip r:embed="rId5" cstate="email">
            <a:extLst>
              <a:ext uri="{28A0092B-C50C-407E-A947-70E740481C1C}">
                <a14:useLocalDpi xmlns:a14="http://schemas.microsoft.com/office/drawing/2010/main" val="0"/>
              </a:ext>
            </a:extLst>
          </a:blip>
          <a:srcRect l="948" t="1184" r="52370" b="16048"/>
          <a:stretch>
            <a:fillRect/>
          </a:stretch>
        </p:blipFill>
        <p:spPr bwMode="auto">
          <a:xfrm>
            <a:off x="411738" y="1883665"/>
            <a:ext cx="2939788" cy="4172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re 1">
            <a:extLst>
              <a:ext uri="{FF2B5EF4-FFF2-40B4-BE49-F238E27FC236}">
                <a16:creationId xmlns:a16="http://schemas.microsoft.com/office/drawing/2014/main" id="{BE038648-12A0-BD4C-BE4A-2AD12320B381}"/>
              </a:ext>
            </a:extLst>
          </p:cNvPr>
          <p:cNvSpPr>
            <a:spLocks noGrp="1"/>
          </p:cNvSpPr>
          <p:nvPr>
            <p:ph type="title"/>
          </p:nvPr>
        </p:nvSpPr>
        <p:spPr>
          <a:xfrm>
            <a:off x="0" y="426382"/>
            <a:ext cx="12192000" cy="1143000"/>
          </a:xfrm>
        </p:spPr>
        <p:txBody>
          <a:bodyPr>
            <a:normAutofit/>
          </a:bodyPr>
          <a:lstStyle/>
          <a:p>
            <a:r>
              <a:rPr lang="en-US" sz="3600" b="1" dirty="0" err="1">
                <a:latin typeface="+mn-lt"/>
              </a:rPr>
              <a:t>Traitement</a:t>
            </a:r>
            <a:r>
              <a:rPr lang="en-US" sz="3600" b="1" dirty="0">
                <a:latin typeface="+mn-lt"/>
              </a:rPr>
              <a:t> </a:t>
            </a:r>
            <a:r>
              <a:rPr lang="en-US" sz="3600" b="1" dirty="0" err="1">
                <a:latin typeface="+mn-lt"/>
              </a:rPr>
              <a:t>interventionnel</a:t>
            </a:r>
            <a:r>
              <a:rPr lang="en-US" sz="3600" b="1" dirty="0">
                <a:latin typeface="+mn-lt"/>
              </a:rPr>
              <a:t> de la TVP par </a:t>
            </a:r>
            <a:r>
              <a:rPr lang="en-US" sz="3600" b="1" dirty="0" err="1">
                <a:latin typeface="+mn-lt"/>
              </a:rPr>
              <a:t>désobstruction</a:t>
            </a:r>
            <a:r>
              <a:rPr lang="en-US" sz="3600" b="1" dirty="0">
                <a:latin typeface="+mn-lt"/>
              </a:rPr>
              <a:t> pharmaco-</a:t>
            </a:r>
            <a:r>
              <a:rPr lang="en-US" sz="3600" b="1" dirty="0" err="1">
                <a:latin typeface="+mn-lt"/>
              </a:rPr>
              <a:t>mécanique</a:t>
            </a:r>
            <a:r>
              <a:rPr lang="en-US" sz="3600" b="1" dirty="0">
                <a:latin typeface="+mn-lt"/>
              </a:rPr>
              <a:t> (PCDT): le </a:t>
            </a:r>
            <a:r>
              <a:rPr lang="en-US" sz="3600" b="1" dirty="0" err="1">
                <a:latin typeface="+mn-lt"/>
              </a:rPr>
              <a:t>débat</a:t>
            </a:r>
            <a:r>
              <a:rPr lang="en-US" sz="3600" b="1" dirty="0">
                <a:latin typeface="+mn-lt"/>
              </a:rPr>
              <a:t> </a:t>
            </a:r>
            <a:r>
              <a:rPr lang="en-US" sz="3600" b="1" dirty="0" err="1">
                <a:latin typeface="+mn-lt"/>
              </a:rPr>
              <a:t>actuel</a:t>
            </a:r>
            <a:endParaRPr lang="en-US" sz="3600" b="1" dirty="0">
              <a:latin typeface="+mn-lt"/>
            </a:endParaRPr>
          </a:p>
        </p:txBody>
      </p:sp>
    </p:spTree>
    <p:custDataLst>
      <p:tags r:id="rId1"/>
    </p:custDataLst>
    <p:extLst>
      <p:ext uri="{BB962C8B-B14F-4D97-AF65-F5344CB8AC3E}">
        <p14:creationId xmlns:p14="http://schemas.microsoft.com/office/powerpoint/2010/main" val="1887327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ZoneTexte 22"/>
          <p:cNvSpPr txBox="1"/>
          <p:nvPr/>
        </p:nvSpPr>
        <p:spPr>
          <a:xfrm>
            <a:off x="4511825" y="6486894"/>
            <a:ext cx="2182713" cy="338554"/>
          </a:xfrm>
          <a:prstGeom prst="rect">
            <a:avLst/>
          </a:prstGeom>
          <a:noFill/>
        </p:spPr>
        <p:txBody>
          <a:bodyPr wrap="none" rtlCol="0">
            <a:spAutoFit/>
          </a:bodyPr>
          <a:lstStyle/>
          <a:p>
            <a:r>
              <a:rPr lang="fr-FR" sz="1600" dirty="0" err="1"/>
              <a:t>Vedentham</a:t>
            </a:r>
            <a:r>
              <a:rPr lang="fr-FR" sz="1600" dirty="0"/>
              <a:t>, NEJM 2017</a:t>
            </a:r>
          </a:p>
        </p:txBody>
      </p:sp>
      <p:sp>
        <p:nvSpPr>
          <p:cNvPr id="4" name="ZoneTexte 3"/>
          <p:cNvSpPr txBox="1"/>
          <p:nvPr/>
        </p:nvSpPr>
        <p:spPr>
          <a:xfrm>
            <a:off x="9690339" y="1200830"/>
            <a:ext cx="1539204" cy="646331"/>
          </a:xfrm>
          <a:prstGeom prst="rect">
            <a:avLst/>
          </a:prstGeom>
          <a:noFill/>
        </p:spPr>
        <p:txBody>
          <a:bodyPr wrap="none" rtlCol="0">
            <a:spAutoFit/>
          </a:bodyPr>
          <a:lstStyle/>
          <a:p>
            <a:r>
              <a:rPr lang="fr-FR" sz="3600" b="1" dirty="0">
                <a:solidFill>
                  <a:srgbClr val="FF0000"/>
                </a:solidFill>
              </a:rPr>
              <a:t>MAIS…</a:t>
            </a:r>
          </a:p>
        </p:txBody>
      </p:sp>
      <p:sp>
        <p:nvSpPr>
          <p:cNvPr id="5" name="ZoneTexte 4"/>
          <p:cNvSpPr txBox="1"/>
          <p:nvPr/>
        </p:nvSpPr>
        <p:spPr>
          <a:xfrm>
            <a:off x="183933" y="1902163"/>
            <a:ext cx="8834085" cy="1938992"/>
          </a:xfrm>
          <a:prstGeom prst="rect">
            <a:avLst/>
          </a:prstGeom>
          <a:noFill/>
        </p:spPr>
        <p:txBody>
          <a:bodyPr wrap="none" rtlCol="0">
            <a:spAutoFit/>
          </a:bodyPr>
          <a:lstStyle/>
          <a:p>
            <a:r>
              <a:rPr lang="fr-FR" sz="2400" b="1" dirty="0">
                <a:solidFill>
                  <a:srgbClr val="0000FF"/>
                </a:solidFill>
              </a:rPr>
              <a:t>Seuls 58% des TVP avaient une extension ilio-fémorale</a:t>
            </a:r>
          </a:p>
          <a:p>
            <a:endParaRPr lang="fr-FR" sz="2400" b="1" dirty="0">
              <a:solidFill>
                <a:srgbClr val="0000FF"/>
              </a:solidFill>
            </a:endParaRPr>
          </a:p>
          <a:p>
            <a:r>
              <a:rPr lang="fr-FR" sz="2400" b="1" dirty="0">
                <a:solidFill>
                  <a:srgbClr val="0000FF"/>
                </a:solidFill>
              </a:rPr>
              <a:t>58%  des patients ont en fait bénéficié d’une approche CDT associée</a:t>
            </a:r>
          </a:p>
          <a:p>
            <a:endParaRPr lang="fr-FR" sz="2400" b="1" dirty="0">
              <a:solidFill>
                <a:srgbClr val="0000FF"/>
              </a:solidFill>
            </a:endParaRPr>
          </a:p>
          <a:p>
            <a:r>
              <a:rPr lang="fr-FR" sz="2400" b="1" dirty="0">
                <a:solidFill>
                  <a:srgbClr val="0000FF"/>
                </a:solidFill>
              </a:rPr>
              <a:t>Seuls 28% of patients ont bénéficié d’un </a:t>
            </a:r>
            <a:r>
              <a:rPr lang="fr-FR" sz="2400" b="1" dirty="0" err="1">
                <a:solidFill>
                  <a:srgbClr val="0000FF"/>
                </a:solidFill>
              </a:rPr>
              <a:t>stenting</a:t>
            </a:r>
            <a:r>
              <a:rPr lang="fr-FR" sz="2400" b="1" dirty="0">
                <a:solidFill>
                  <a:srgbClr val="0000FF"/>
                </a:solidFill>
              </a:rPr>
              <a:t> veineux associé</a:t>
            </a:r>
          </a:p>
        </p:txBody>
      </p:sp>
      <p:sp>
        <p:nvSpPr>
          <p:cNvPr id="11" name="Titre 1">
            <a:extLst>
              <a:ext uri="{FF2B5EF4-FFF2-40B4-BE49-F238E27FC236}">
                <a16:creationId xmlns:a16="http://schemas.microsoft.com/office/drawing/2014/main" id="{10FC336C-A02A-BE41-B288-1CDE0C0FF1DA}"/>
              </a:ext>
            </a:extLst>
          </p:cNvPr>
          <p:cNvSpPr>
            <a:spLocks noGrp="1"/>
          </p:cNvSpPr>
          <p:nvPr>
            <p:ph type="title"/>
          </p:nvPr>
        </p:nvSpPr>
        <p:spPr>
          <a:xfrm>
            <a:off x="0" y="422559"/>
            <a:ext cx="12192000" cy="1143000"/>
          </a:xfrm>
        </p:spPr>
        <p:txBody>
          <a:bodyPr>
            <a:normAutofit/>
          </a:bodyPr>
          <a:lstStyle/>
          <a:p>
            <a:r>
              <a:rPr lang="en-US" sz="3600" b="1" dirty="0" err="1">
                <a:latin typeface="+mn-lt"/>
              </a:rPr>
              <a:t>Traitement</a:t>
            </a:r>
            <a:r>
              <a:rPr lang="en-US" sz="3600" b="1" dirty="0">
                <a:latin typeface="+mn-lt"/>
              </a:rPr>
              <a:t> </a:t>
            </a:r>
            <a:r>
              <a:rPr lang="en-US" sz="3600" b="1" dirty="0" err="1">
                <a:latin typeface="+mn-lt"/>
              </a:rPr>
              <a:t>interventionnel</a:t>
            </a:r>
            <a:r>
              <a:rPr lang="en-US" sz="3600" b="1" dirty="0">
                <a:latin typeface="+mn-lt"/>
              </a:rPr>
              <a:t> de la TVP par </a:t>
            </a:r>
            <a:r>
              <a:rPr lang="en-US" sz="3600" b="1" dirty="0" err="1">
                <a:latin typeface="+mn-lt"/>
              </a:rPr>
              <a:t>désobstruction</a:t>
            </a:r>
            <a:r>
              <a:rPr lang="en-US" sz="3600" b="1" dirty="0">
                <a:latin typeface="+mn-lt"/>
              </a:rPr>
              <a:t> pharmaco-</a:t>
            </a:r>
            <a:r>
              <a:rPr lang="en-US" sz="3600" b="1" dirty="0" err="1">
                <a:latin typeface="+mn-lt"/>
              </a:rPr>
              <a:t>mécanique</a:t>
            </a:r>
            <a:r>
              <a:rPr lang="en-US" sz="3600" b="1" dirty="0">
                <a:latin typeface="+mn-lt"/>
              </a:rPr>
              <a:t> (PCDT): le </a:t>
            </a:r>
            <a:r>
              <a:rPr lang="en-US" sz="3600" b="1" dirty="0" err="1">
                <a:latin typeface="+mn-lt"/>
              </a:rPr>
              <a:t>débat</a:t>
            </a:r>
            <a:r>
              <a:rPr lang="en-US" sz="3600" b="1" dirty="0">
                <a:latin typeface="+mn-lt"/>
              </a:rPr>
              <a:t> </a:t>
            </a:r>
            <a:r>
              <a:rPr lang="en-US" sz="3600" b="1" dirty="0" err="1">
                <a:latin typeface="+mn-lt"/>
              </a:rPr>
              <a:t>actuel</a:t>
            </a:r>
            <a:endParaRPr lang="en-US" sz="3600" b="1" dirty="0">
              <a:latin typeface="+mn-lt"/>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6783" y="3820824"/>
            <a:ext cx="6905625"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e 7"/>
          <p:cNvGrpSpPr/>
          <p:nvPr/>
        </p:nvGrpSpPr>
        <p:grpSpPr>
          <a:xfrm>
            <a:off x="4452934" y="5418176"/>
            <a:ext cx="7553325" cy="1017265"/>
            <a:chOff x="1366838" y="3048000"/>
            <a:chExt cx="7553325" cy="1017265"/>
          </a:xfrm>
        </p:grpSpPr>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1125" y="3048000"/>
              <a:ext cx="752475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6838" y="3789040"/>
              <a:ext cx="75533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ustDataLst>
      <p:tags r:id="rId1"/>
    </p:custDataLst>
    <p:extLst>
      <p:ext uri="{BB962C8B-B14F-4D97-AF65-F5344CB8AC3E}">
        <p14:creationId xmlns:p14="http://schemas.microsoft.com/office/powerpoint/2010/main" val="8147704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420969"/>
            <a:ext cx="12192000" cy="1143000"/>
          </a:xfrm>
        </p:spPr>
        <p:txBody>
          <a:bodyPr>
            <a:normAutofit/>
          </a:bodyPr>
          <a:lstStyle/>
          <a:p>
            <a:r>
              <a:rPr lang="en-US" sz="3200" b="1" dirty="0" err="1"/>
              <a:t>Traitement</a:t>
            </a:r>
            <a:r>
              <a:rPr lang="en-US" sz="3200" b="1" dirty="0"/>
              <a:t> </a:t>
            </a:r>
            <a:r>
              <a:rPr lang="en-US" sz="3200" b="1" dirty="0" err="1"/>
              <a:t>interventionnel</a:t>
            </a:r>
            <a:r>
              <a:rPr lang="en-US" sz="3200" b="1" dirty="0"/>
              <a:t> de la TVP PCDT): le </a:t>
            </a:r>
            <a:r>
              <a:rPr lang="en-US" sz="3200" b="1" dirty="0" err="1"/>
              <a:t>débat</a:t>
            </a:r>
            <a:r>
              <a:rPr lang="en-US" sz="3200" b="1" dirty="0"/>
              <a:t> </a:t>
            </a:r>
            <a:r>
              <a:rPr lang="en-US" sz="3200" b="1" dirty="0" err="1"/>
              <a:t>actuel</a:t>
            </a:r>
            <a:endParaRPr lang="fr-FR" sz="3200" b="1" dirty="0">
              <a:latin typeface="+mn-lt"/>
            </a:endParaRPr>
          </a:p>
        </p:txBody>
      </p:sp>
      <p:sp>
        <p:nvSpPr>
          <p:cNvPr id="23" name="ZoneTexte 22"/>
          <p:cNvSpPr txBox="1"/>
          <p:nvPr/>
        </p:nvSpPr>
        <p:spPr>
          <a:xfrm>
            <a:off x="4502681" y="6519446"/>
            <a:ext cx="2199641" cy="338554"/>
          </a:xfrm>
          <a:prstGeom prst="rect">
            <a:avLst/>
          </a:prstGeom>
          <a:noFill/>
        </p:spPr>
        <p:txBody>
          <a:bodyPr wrap="none" rtlCol="0">
            <a:spAutoFit/>
          </a:bodyPr>
          <a:lstStyle/>
          <a:p>
            <a:r>
              <a:rPr lang="fr-FR" sz="1600" dirty="0"/>
              <a:t>Kahn S, J Vasc </a:t>
            </a:r>
            <a:r>
              <a:rPr lang="fr-FR" sz="1600" dirty="0" err="1"/>
              <a:t>Surg</a:t>
            </a:r>
            <a:r>
              <a:rPr lang="fr-FR" sz="1600" dirty="0"/>
              <a:t> 2020</a:t>
            </a:r>
          </a:p>
        </p:txBody>
      </p:sp>
      <p:pic>
        <p:nvPicPr>
          <p:cNvPr id="4" name="Image 3"/>
          <p:cNvPicPr>
            <a:picLocks noChangeAspect="1"/>
          </p:cNvPicPr>
          <p:nvPr/>
        </p:nvPicPr>
        <p:blipFill>
          <a:blip r:embed="rId4"/>
          <a:stretch>
            <a:fillRect/>
          </a:stretch>
        </p:blipFill>
        <p:spPr>
          <a:xfrm>
            <a:off x="1796057" y="1846326"/>
            <a:ext cx="6984822" cy="742771"/>
          </a:xfrm>
          <a:prstGeom prst="rect">
            <a:avLst/>
          </a:prstGeom>
        </p:spPr>
      </p:pic>
      <p:sp>
        <p:nvSpPr>
          <p:cNvPr id="5" name="ZoneTexte 4"/>
          <p:cNvSpPr txBox="1"/>
          <p:nvPr/>
        </p:nvSpPr>
        <p:spPr>
          <a:xfrm>
            <a:off x="72716" y="2589097"/>
            <a:ext cx="12046568" cy="646331"/>
          </a:xfrm>
          <a:prstGeom prst="rect">
            <a:avLst/>
          </a:prstGeom>
          <a:noFill/>
        </p:spPr>
        <p:txBody>
          <a:bodyPr wrap="none" rtlCol="0">
            <a:spAutoFit/>
          </a:bodyPr>
          <a:lstStyle/>
          <a:p>
            <a:r>
              <a:rPr lang="fr-FR" dirty="0"/>
              <a:t>Après procédure interventionnelle en cas de thrombose </a:t>
            </a:r>
            <a:r>
              <a:rPr lang="fr-FR" dirty="0" err="1"/>
              <a:t>iliofémorale</a:t>
            </a:r>
            <a:r>
              <a:rPr lang="fr-FR" dirty="0"/>
              <a:t>, </a:t>
            </a:r>
            <a:r>
              <a:rPr lang="fr-FR" dirty="0" err="1"/>
              <a:t>améliration</a:t>
            </a:r>
            <a:r>
              <a:rPr lang="fr-FR" dirty="0"/>
              <a:t> significative de la qualité de vie (VEINE-QOL) </a:t>
            </a:r>
          </a:p>
          <a:p>
            <a:r>
              <a:rPr lang="fr-FR" dirty="0"/>
              <a:t>qui perdure à 24 mois</a:t>
            </a:r>
          </a:p>
        </p:txBody>
      </p:sp>
      <p:pic>
        <p:nvPicPr>
          <p:cNvPr id="6" name="Image 5"/>
          <p:cNvPicPr>
            <a:picLocks noChangeAspect="1"/>
          </p:cNvPicPr>
          <p:nvPr/>
        </p:nvPicPr>
        <p:blipFill>
          <a:blip r:embed="rId5"/>
          <a:stretch>
            <a:fillRect/>
          </a:stretch>
        </p:blipFill>
        <p:spPr>
          <a:xfrm>
            <a:off x="7193101" y="3777478"/>
            <a:ext cx="4688749" cy="2025809"/>
          </a:xfrm>
          <a:prstGeom prst="rect">
            <a:avLst/>
          </a:prstGeom>
        </p:spPr>
      </p:pic>
      <p:pic>
        <p:nvPicPr>
          <p:cNvPr id="7" name="Image 6"/>
          <p:cNvPicPr>
            <a:picLocks noChangeAspect="1"/>
          </p:cNvPicPr>
          <p:nvPr/>
        </p:nvPicPr>
        <p:blipFill>
          <a:blip r:embed="rId6"/>
          <a:stretch>
            <a:fillRect/>
          </a:stretch>
        </p:blipFill>
        <p:spPr>
          <a:xfrm>
            <a:off x="640911" y="3235428"/>
            <a:ext cx="6061411" cy="3370266"/>
          </a:xfrm>
          <a:prstGeom prst="rect">
            <a:avLst/>
          </a:prstGeom>
        </p:spPr>
      </p:pic>
    </p:spTree>
    <p:custDataLst>
      <p:tags r:id="rId1"/>
    </p:custDataLst>
    <p:extLst>
      <p:ext uri="{BB962C8B-B14F-4D97-AF65-F5344CB8AC3E}">
        <p14:creationId xmlns:p14="http://schemas.microsoft.com/office/powerpoint/2010/main" val="3881644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77036"/>
            <a:ext cx="12192000" cy="1143000"/>
          </a:xfrm>
        </p:spPr>
        <p:txBody>
          <a:bodyPr>
            <a:normAutofit/>
          </a:bodyPr>
          <a:lstStyle/>
          <a:p>
            <a:r>
              <a:rPr lang="fr-FR" sz="3600" b="1" dirty="0">
                <a:latin typeface="+mn-lt"/>
              </a:rPr>
              <a:t>Diagnostic de l’obstruction veineuse résiduelle: </a:t>
            </a:r>
            <a:br>
              <a:rPr lang="fr-FR" sz="3600" b="1" dirty="0">
                <a:latin typeface="+mn-lt"/>
              </a:rPr>
            </a:br>
            <a:r>
              <a:rPr lang="fr-FR" sz="3600" b="1" dirty="0">
                <a:latin typeface="+mn-lt"/>
              </a:rPr>
              <a:t>Evaluation clinique du SPT</a:t>
            </a: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1497" y="1840256"/>
            <a:ext cx="8905875"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Box 9"/>
          <p:cNvSpPr txBox="1">
            <a:spLocks noChangeArrowheads="1"/>
          </p:cNvSpPr>
          <p:nvPr/>
        </p:nvSpPr>
        <p:spPr bwMode="auto">
          <a:xfrm>
            <a:off x="4727849" y="6237312"/>
            <a:ext cx="166584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fr-FR" sz="1600" dirty="0"/>
              <a:t>Kahn, JTH 2009</a:t>
            </a:r>
            <a:endParaRPr lang="fr-FR" altLang="fr-FR" sz="1600" dirty="0"/>
          </a:p>
        </p:txBody>
      </p:sp>
      <p:pic>
        <p:nvPicPr>
          <p:cNvPr id="131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0891" y="3532076"/>
            <a:ext cx="8775727"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160964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1900" y="334163"/>
            <a:ext cx="9258300" cy="1143000"/>
          </a:xfrm>
        </p:spPr>
        <p:txBody>
          <a:bodyPr/>
          <a:lstStyle/>
          <a:p>
            <a:r>
              <a:rPr lang="fr-FR" sz="3800" b="1" dirty="0">
                <a:latin typeface="+mn-lt"/>
              </a:rPr>
              <a:t>Evaluation Clinique du SPT</a:t>
            </a:r>
          </a:p>
        </p:txBody>
      </p:sp>
      <p:sp>
        <p:nvSpPr>
          <p:cNvPr id="12" name="Text Box 9"/>
          <p:cNvSpPr txBox="1">
            <a:spLocks noChangeArrowheads="1"/>
          </p:cNvSpPr>
          <p:nvPr/>
        </p:nvSpPr>
        <p:spPr bwMode="auto">
          <a:xfrm>
            <a:off x="2419692" y="4023280"/>
            <a:ext cx="166584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fr-FR" sz="1600" dirty="0"/>
              <a:t>Kahn, JTH 2009</a:t>
            </a:r>
            <a:endParaRPr lang="fr-FR" altLang="fr-FR" sz="1600" dirty="0"/>
          </a:p>
        </p:txBody>
      </p:sp>
      <p:pic>
        <p:nvPicPr>
          <p:cNvPr id="131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6753" y="1"/>
            <a:ext cx="6159924" cy="690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668581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43015"/>
            <a:ext cx="765176" cy="610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962793" y="277007"/>
            <a:ext cx="9258300" cy="1143000"/>
          </a:xfrm>
        </p:spPr>
        <p:txBody>
          <a:bodyPr/>
          <a:lstStyle/>
          <a:p>
            <a:r>
              <a:rPr lang="fr-FR" sz="3800" b="1" dirty="0"/>
              <a:t>Evaluation Clinique du SPT</a:t>
            </a:r>
            <a:endParaRPr lang="fr-FR" sz="3800" b="1" dirty="0">
              <a:latin typeface="+mn-lt"/>
            </a:endParaRPr>
          </a:p>
        </p:txBody>
      </p:sp>
      <p:pic>
        <p:nvPicPr>
          <p:cNvPr id="8" name="Image 3" descr="http://intranet-exp64/PMRH/Communication/PublishingImages/logoA%20CHU%20jpg%20300dpi.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25078" y="277007"/>
            <a:ext cx="5810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11" descr="Dermite Ocre Crull708.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7907" y="1842254"/>
            <a:ext cx="2016224" cy="2390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8" descr="Dermite Crull99.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33245" y="3835881"/>
            <a:ext cx="2295582" cy="2996952"/>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866524" y="5226254"/>
            <a:ext cx="998991" cy="369332"/>
          </a:xfrm>
          <a:prstGeom prst="rect">
            <a:avLst/>
          </a:prstGeom>
          <a:noFill/>
        </p:spPr>
        <p:txBody>
          <a:bodyPr wrap="none" rtlCol="0">
            <a:spAutoFit/>
          </a:bodyPr>
          <a:lstStyle/>
          <a:p>
            <a:r>
              <a:rPr lang="fr-FR" b="1" dirty="0" err="1"/>
              <a:t>Dermitis</a:t>
            </a:r>
            <a:endParaRPr lang="fr-FR" b="1" dirty="0"/>
          </a:p>
        </p:txBody>
      </p:sp>
      <p:pic>
        <p:nvPicPr>
          <p:cNvPr id="11" name="Espace réservé du contenu 4"/>
          <p:cNvPicPr>
            <a:picLocks noGrp="1" noChangeAspect="1"/>
          </p:cNvPicPr>
          <p:nvPr>
            <p:ph sz="half" idx="1"/>
          </p:nvPr>
        </p:nvPicPr>
        <p:blipFill>
          <a:blip r:embed="rId8" cstate="print">
            <a:extLst>
              <a:ext uri="{28A0092B-C50C-407E-A947-70E740481C1C}">
                <a14:useLocalDpi xmlns:a14="http://schemas.microsoft.com/office/drawing/2010/main" val="0"/>
              </a:ext>
            </a:extLst>
          </a:blip>
          <a:srcRect/>
          <a:stretch>
            <a:fillRect/>
          </a:stretch>
        </p:blipFill>
        <p:spPr>
          <a:xfrm>
            <a:off x="9109671" y="1809013"/>
            <a:ext cx="2803302" cy="3737398"/>
          </a:xfrm>
        </p:spPr>
      </p:pic>
      <p:sp>
        <p:nvSpPr>
          <p:cNvPr id="13" name="ZoneTexte 12"/>
          <p:cNvSpPr txBox="1"/>
          <p:nvPr/>
        </p:nvSpPr>
        <p:spPr>
          <a:xfrm>
            <a:off x="10405431" y="5817113"/>
            <a:ext cx="1639295" cy="369332"/>
          </a:xfrm>
          <a:prstGeom prst="rect">
            <a:avLst/>
          </a:prstGeom>
          <a:noFill/>
        </p:spPr>
        <p:txBody>
          <a:bodyPr wrap="none" rtlCol="0">
            <a:spAutoFit/>
          </a:bodyPr>
          <a:lstStyle/>
          <a:p>
            <a:r>
              <a:rPr lang="fr-FR" b="1" dirty="0" err="1"/>
              <a:t>Collateral</a:t>
            </a:r>
            <a:r>
              <a:rPr lang="fr-FR" b="1" dirty="0"/>
              <a:t> </a:t>
            </a:r>
            <a:r>
              <a:rPr lang="fr-FR" b="1" dirty="0" err="1"/>
              <a:t>veins</a:t>
            </a:r>
            <a:endParaRPr lang="fr-FR" b="1" dirty="0"/>
          </a:p>
        </p:txBody>
      </p:sp>
      <p:pic>
        <p:nvPicPr>
          <p:cNvPr id="14" name="Picture 4" descr="ulc_ima"/>
          <p:cNvPicPr>
            <a:picLocks noChangeAspect="1" noChangeArrowheads="1"/>
          </p:cNvPicPr>
          <p:nvPr/>
        </p:nvPicPr>
        <p:blipFill>
          <a:blip r:embed="rId9">
            <a:extLst>
              <a:ext uri="{28A0092B-C50C-407E-A947-70E740481C1C}">
                <a14:useLocalDpi xmlns:a14="http://schemas.microsoft.com/office/drawing/2010/main" val="0"/>
              </a:ext>
            </a:extLst>
          </a:blip>
          <a:srcRect b="5692"/>
          <a:stretch>
            <a:fillRect/>
          </a:stretch>
        </p:blipFill>
        <p:spPr bwMode="auto">
          <a:xfrm>
            <a:off x="5591943" y="1890276"/>
            <a:ext cx="2207419" cy="3444081"/>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5" name="ZoneTexte 14"/>
          <p:cNvSpPr txBox="1"/>
          <p:nvPr/>
        </p:nvSpPr>
        <p:spPr>
          <a:xfrm>
            <a:off x="5945416" y="5632447"/>
            <a:ext cx="1500475" cy="369332"/>
          </a:xfrm>
          <a:prstGeom prst="rect">
            <a:avLst/>
          </a:prstGeom>
          <a:noFill/>
        </p:spPr>
        <p:txBody>
          <a:bodyPr wrap="none" rtlCol="0">
            <a:spAutoFit/>
          </a:bodyPr>
          <a:lstStyle/>
          <a:p>
            <a:r>
              <a:rPr lang="fr-FR" b="1" dirty="0" err="1"/>
              <a:t>Venous</a:t>
            </a:r>
            <a:r>
              <a:rPr lang="fr-FR" b="1" dirty="0"/>
              <a:t> </a:t>
            </a:r>
            <a:r>
              <a:rPr lang="fr-FR" b="1" dirty="0" err="1"/>
              <a:t>ulcers</a:t>
            </a:r>
            <a:endParaRPr lang="fr-FR" b="1" dirty="0"/>
          </a:p>
        </p:txBody>
      </p:sp>
    </p:spTree>
    <p:custDataLst>
      <p:tags r:id="rId1"/>
    </p:custDataLst>
    <p:extLst>
      <p:ext uri="{BB962C8B-B14F-4D97-AF65-F5344CB8AC3E}">
        <p14:creationId xmlns:p14="http://schemas.microsoft.com/office/powerpoint/2010/main" val="511061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4"/>
          <p:cNvSpPr>
            <a:spLocks noGrp="1"/>
          </p:cNvSpPr>
          <p:nvPr>
            <p:ph type="title"/>
          </p:nvPr>
        </p:nvSpPr>
        <p:spPr>
          <a:xfrm>
            <a:off x="0" y="512064"/>
            <a:ext cx="12191999" cy="784438"/>
          </a:xfrm>
        </p:spPr>
        <p:txBody>
          <a:bodyPr>
            <a:normAutofit/>
          </a:bodyPr>
          <a:lstStyle/>
          <a:p>
            <a:pPr eaLnBrk="1" hangingPunct="1"/>
            <a:r>
              <a:rPr lang="en-US" sz="3800" b="1" dirty="0" err="1">
                <a:latin typeface="Arial" charset="0"/>
              </a:rPr>
              <a:t>Traitement</a:t>
            </a:r>
            <a:r>
              <a:rPr lang="en-US" sz="3800" b="1" dirty="0">
                <a:latin typeface="Arial" charset="0"/>
              </a:rPr>
              <a:t> de la MTEV</a:t>
            </a:r>
          </a:p>
        </p:txBody>
      </p:sp>
      <p:sp>
        <p:nvSpPr>
          <p:cNvPr id="5" name="Content Placeholder 7"/>
          <p:cNvSpPr>
            <a:spLocks noGrp="1"/>
          </p:cNvSpPr>
          <p:nvPr>
            <p:ph sz="quarter" idx="4294967295"/>
          </p:nvPr>
        </p:nvSpPr>
        <p:spPr>
          <a:xfrm>
            <a:off x="-139286" y="1863746"/>
            <a:ext cx="11548872" cy="1143000"/>
          </a:xfrm>
        </p:spPr>
        <p:txBody>
          <a:bodyPr>
            <a:normAutofit/>
          </a:bodyPr>
          <a:lstStyle/>
          <a:p>
            <a:pPr eaLnBrk="1" hangingPunct="1">
              <a:defRPr/>
            </a:pPr>
            <a:r>
              <a:rPr lang="fr-FR" sz="3200" b="1" i="0" dirty="0">
                <a:solidFill>
                  <a:srgbClr val="FF0000"/>
                </a:solidFill>
                <a:effectLst/>
                <a:latin typeface="Arial" panose="020B0604020202020204" pitchFamily="34" charset="0"/>
                <a:cs typeface="Arial" panose="020B0604020202020204" pitchFamily="34" charset="0"/>
              </a:rPr>
              <a:t>L’a</a:t>
            </a:r>
            <a:r>
              <a:rPr sz="3200" b="1" i="0" dirty="0" err="1">
                <a:solidFill>
                  <a:srgbClr val="FF0000"/>
                </a:solidFill>
                <a:effectLst/>
                <a:latin typeface="Arial" panose="020B0604020202020204" pitchFamily="34" charset="0"/>
                <a:cs typeface="Arial" panose="020B0604020202020204" pitchFamily="34" charset="0"/>
              </a:rPr>
              <a:t>nticoagulation</a:t>
            </a:r>
            <a:r>
              <a:rPr sz="3200" b="1" i="0" dirty="0">
                <a:solidFill>
                  <a:srgbClr val="FF0000"/>
                </a:solidFill>
                <a:effectLst/>
                <a:latin typeface="Arial" panose="020B0604020202020204" pitchFamily="34" charset="0"/>
                <a:cs typeface="Arial" panose="020B0604020202020204" pitchFamily="34" charset="0"/>
              </a:rPr>
              <a:t> </a:t>
            </a:r>
            <a:r>
              <a:rPr lang="fr-FR" sz="3200" dirty="0">
                <a:solidFill>
                  <a:srgbClr val="FF0000"/>
                </a:solidFill>
                <a:latin typeface="Arial" panose="020B0604020202020204" pitchFamily="34" charset="0"/>
                <a:cs typeface="Arial" panose="020B0604020202020204" pitchFamily="34" charset="0"/>
              </a:rPr>
              <a:t>est</a:t>
            </a:r>
            <a:r>
              <a:rPr sz="3200" b="1" i="0" dirty="0">
                <a:solidFill>
                  <a:srgbClr val="FF0000"/>
                </a:solidFill>
                <a:effectLst/>
                <a:latin typeface="Arial" panose="020B0604020202020204" pitchFamily="34" charset="0"/>
                <a:cs typeface="Arial" panose="020B0604020202020204" pitchFamily="34" charset="0"/>
              </a:rPr>
              <a:t> </a:t>
            </a:r>
            <a:r>
              <a:rPr lang="fr-FR" sz="3200" b="1" i="0" dirty="0">
                <a:solidFill>
                  <a:srgbClr val="FF0000"/>
                </a:solidFill>
                <a:effectLst/>
                <a:latin typeface="Arial" panose="020B0604020202020204" pitchFamily="34" charset="0"/>
                <a:cs typeface="Arial" panose="020B0604020202020204" pitchFamily="34" charset="0"/>
              </a:rPr>
              <a:t>le principal traitement de la MTEV</a:t>
            </a:r>
            <a:endParaRPr sz="3200" b="1" i="0" dirty="0">
              <a:solidFill>
                <a:srgbClr val="FF0000"/>
              </a:solidFill>
              <a:effectLst/>
              <a:latin typeface="Arial" panose="020B0604020202020204" pitchFamily="34" charset="0"/>
              <a:cs typeface="Arial" panose="020B0604020202020204" pitchFamily="34" charset="0"/>
            </a:endParaRPr>
          </a:p>
        </p:txBody>
      </p:sp>
      <p:sp>
        <p:nvSpPr>
          <p:cNvPr id="108549" name="ZoneTexte 5"/>
          <p:cNvSpPr txBox="1">
            <a:spLocks noChangeArrowheads="1"/>
          </p:cNvSpPr>
          <p:nvPr/>
        </p:nvSpPr>
        <p:spPr bwMode="auto">
          <a:xfrm>
            <a:off x="4981576" y="5757864"/>
            <a:ext cx="205874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r>
              <a:rPr lang="fr-FR" sz="1600">
                <a:solidFill>
                  <a:schemeClr val="bg1"/>
                </a:solidFill>
              </a:rPr>
              <a:t>Kearon, Chest 2008</a:t>
            </a:r>
          </a:p>
        </p:txBody>
      </p:sp>
      <p:sp>
        <p:nvSpPr>
          <p:cNvPr id="6" name="Content Placeholder 7"/>
          <p:cNvSpPr>
            <a:spLocks noGrp="1"/>
          </p:cNvSpPr>
          <p:nvPr>
            <p:ph sz="quarter" idx="4294967295"/>
          </p:nvPr>
        </p:nvSpPr>
        <p:spPr>
          <a:xfrm>
            <a:off x="0" y="2621854"/>
            <a:ext cx="8806458" cy="1143000"/>
          </a:xfrm>
        </p:spPr>
        <p:txBody>
          <a:bodyPr>
            <a:noAutofit/>
          </a:bodyPr>
          <a:lstStyle/>
          <a:p>
            <a:pPr eaLnBrk="1" hangingPunct="1">
              <a:defRPr/>
            </a:pPr>
            <a:r>
              <a:rPr lang="fr-FR" b="1" i="0" dirty="0">
                <a:solidFill>
                  <a:srgbClr val="0000FF"/>
                </a:solidFill>
                <a:effectLst/>
                <a:latin typeface="Arial" panose="020B0604020202020204" pitchFamily="34" charset="0"/>
                <a:cs typeface="Arial" panose="020B0604020202020204" pitchFamily="34" charset="0"/>
              </a:rPr>
              <a:t>Principaux objectifs de l’anticoagulation</a:t>
            </a:r>
            <a:r>
              <a:rPr b="1" i="0" dirty="0">
                <a:solidFill>
                  <a:srgbClr val="0000FF"/>
                </a:solidFill>
                <a:effectLst/>
                <a:latin typeface="Arial" panose="020B0604020202020204" pitchFamily="34" charset="0"/>
                <a:cs typeface="Arial" panose="020B0604020202020204" pitchFamily="34" charset="0"/>
              </a:rPr>
              <a:t>:</a:t>
            </a:r>
          </a:p>
          <a:p>
            <a:pPr eaLnBrk="1" hangingPunct="1">
              <a:defRPr/>
            </a:pPr>
            <a:endParaRPr dirty="0">
              <a:solidFill>
                <a:srgbClr val="0000FF"/>
              </a:solidFill>
              <a:latin typeface="Arial" panose="020B0604020202020204" pitchFamily="34" charset="0"/>
              <a:cs typeface="Arial" panose="020B0604020202020204" pitchFamily="34" charset="0"/>
            </a:endParaRPr>
          </a:p>
          <a:p>
            <a:pPr lvl="1" eaLnBrk="1" hangingPunct="1">
              <a:defRPr/>
            </a:pPr>
            <a:r>
              <a:rPr lang="fr-FR" sz="2800" b="1" i="0" dirty="0">
                <a:solidFill>
                  <a:srgbClr val="0000FF"/>
                </a:solidFill>
                <a:effectLst/>
                <a:latin typeface="Arial" panose="020B0604020202020204" pitchFamily="34" charset="0"/>
                <a:cs typeface="Arial" panose="020B0604020202020204" pitchFamily="34" charset="0"/>
              </a:rPr>
              <a:t>Prévenir l’extension et la migration du thrombus</a:t>
            </a:r>
          </a:p>
          <a:p>
            <a:pPr lvl="1" eaLnBrk="1" hangingPunct="1">
              <a:defRPr/>
            </a:pPr>
            <a:r>
              <a:rPr sz="2800" b="1" i="0" dirty="0" err="1">
                <a:solidFill>
                  <a:srgbClr val="0000FF"/>
                </a:solidFill>
                <a:effectLst/>
                <a:latin typeface="Arial" panose="020B0604020202020204" pitchFamily="34" charset="0"/>
                <a:cs typeface="Arial" panose="020B0604020202020204" pitchFamily="34" charset="0"/>
              </a:rPr>
              <a:t>Pr</a:t>
            </a:r>
            <a:r>
              <a:rPr lang="fr-FR" sz="2800" b="1" i="0" dirty="0" err="1">
                <a:solidFill>
                  <a:srgbClr val="0000FF"/>
                </a:solidFill>
                <a:effectLst/>
                <a:latin typeface="Arial" panose="020B0604020202020204" pitchFamily="34" charset="0"/>
                <a:cs typeface="Arial" panose="020B0604020202020204" pitchFamily="34" charset="0"/>
              </a:rPr>
              <a:t>é</a:t>
            </a:r>
            <a:r>
              <a:rPr sz="2800" b="1" i="0" dirty="0" err="1">
                <a:solidFill>
                  <a:srgbClr val="0000FF"/>
                </a:solidFill>
                <a:effectLst/>
                <a:latin typeface="Arial" panose="020B0604020202020204" pitchFamily="34" charset="0"/>
                <a:cs typeface="Arial" panose="020B0604020202020204" pitchFamily="34" charset="0"/>
              </a:rPr>
              <a:t>ven</a:t>
            </a:r>
            <a:r>
              <a:rPr lang="fr-FR" sz="2800" b="1" dirty="0" err="1">
                <a:solidFill>
                  <a:srgbClr val="0000FF"/>
                </a:solidFill>
                <a:latin typeface="Arial" panose="020B0604020202020204" pitchFamily="34" charset="0"/>
                <a:cs typeface="Arial" panose="020B0604020202020204" pitchFamily="34" charset="0"/>
              </a:rPr>
              <a:t>ir</a:t>
            </a:r>
            <a:r>
              <a:rPr lang="fr-FR" sz="2800" b="1" dirty="0">
                <a:solidFill>
                  <a:srgbClr val="0000FF"/>
                </a:solidFill>
                <a:latin typeface="Arial" panose="020B0604020202020204" pitchFamily="34" charset="0"/>
                <a:cs typeface="Arial" panose="020B0604020202020204" pitchFamily="34" charset="0"/>
              </a:rPr>
              <a:t> </a:t>
            </a:r>
            <a:r>
              <a:rPr sz="2800" b="1" i="0" dirty="0">
                <a:solidFill>
                  <a:srgbClr val="0000FF"/>
                </a:solidFill>
                <a:effectLst/>
                <a:latin typeface="Arial" panose="020B0604020202020204" pitchFamily="34" charset="0"/>
                <a:cs typeface="Arial" panose="020B0604020202020204" pitchFamily="34" charset="0"/>
              </a:rPr>
              <a:t> </a:t>
            </a:r>
            <a:r>
              <a:rPr lang="fr-FR" sz="2800" b="1" i="0" dirty="0">
                <a:solidFill>
                  <a:srgbClr val="0000FF"/>
                </a:solidFill>
                <a:effectLst/>
                <a:latin typeface="Arial" panose="020B0604020202020204" pitchFamily="34" charset="0"/>
                <a:cs typeface="Arial" panose="020B0604020202020204" pitchFamily="34" charset="0"/>
              </a:rPr>
              <a:t>la récidive précoce/tardive</a:t>
            </a:r>
          </a:p>
          <a:p>
            <a:pPr lvl="1" eaLnBrk="1" hangingPunct="1">
              <a:defRPr/>
            </a:pPr>
            <a:r>
              <a:rPr sz="2800" b="1" i="0" dirty="0">
                <a:solidFill>
                  <a:srgbClr val="0000FF"/>
                </a:solidFill>
                <a:effectLst/>
                <a:latin typeface="Arial" panose="020B0604020202020204" pitchFamily="34" charset="0"/>
                <a:cs typeface="Arial" panose="020B0604020202020204" pitchFamily="34" charset="0"/>
              </a:rPr>
              <a:t>R</a:t>
            </a:r>
            <a:r>
              <a:rPr lang="fr-FR" sz="2800" b="1" i="0" dirty="0" err="1">
                <a:solidFill>
                  <a:srgbClr val="0000FF"/>
                </a:solidFill>
                <a:effectLst/>
                <a:latin typeface="Arial" panose="020B0604020202020204" pitchFamily="34" charset="0"/>
                <a:cs typeface="Arial" panose="020B0604020202020204" pitchFamily="34" charset="0"/>
              </a:rPr>
              <a:t>é</a:t>
            </a:r>
            <a:r>
              <a:rPr sz="2800" b="1" i="0" dirty="0">
                <a:solidFill>
                  <a:srgbClr val="0000FF"/>
                </a:solidFill>
                <a:effectLst/>
                <a:latin typeface="Arial" panose="020B0604020202020204" pitchFamily="34" charset="0"/>
                <a:cs typeface="Arial" panose="020B0604020202020204" pitchFamily="34" charset="0"/>
              </a:rPr>
              <a:t>du</a:t>
            </a:r>
            <a:r>
              <a:rPr lang="fr-FR" sz="2800" b="1" dirty="0">
                <a:solidFill>
                  <a:srgbClr val="0000FF"/>
                </a:solidFill>
                <a:latin typeface="Arial" panose="020B0604020202020204" pitchFamily="34" charset="0"/>
                <a:cs typeface="Arial" panose="020B0604020202020204" pitchFamily="34" charset="0"/>
              </a:rPr>
              <a:t>ire la </a:t>
            </a:r>
            <a:r>
              <a:rPr sz="2800" b="1" i="0" dirty="0" err="1">
                <a:solidFill>
                  <a:srgbClr val="0000FF"/>
                </a:solidFill>
                <a:effectLst/>
                <a:latin typeface="Arial" panose="020B0604020202020204" pitchFamily="34" charset="0"/>
                <a:cs typeface="Arial" panose="020B0604020202020204" pitchFamily="34" charset="0"/>
              </a:rPr>
              <a:t>mortalit</a:t>
            </a:r>
            <a:r>
              <a:rPr lang="fr-FR" sz="2800" b="1" i="0" dirty="0" err="1">
                <a:solidFill>
                  <a:srgbClr val="0000FF"/>
                </a:solidFill>
                <a:effectLst/>
                <a:latin typeface="Arial" panose="020B0604020202020204" pitchFamily="34" charset="0"/>
                <a:cs typeface="Arial" panose="020B0604020202020204" pitchFamily="34" charset="0"/>
              </a:rPr>
              <a:t>é</a:t>
            </a:r>
            <a:endParaRPr sz="2800" b="1" i="0" dirty="0">
              <a:solidFill>
                <a:srgbClr val="0000FF"/>
              </a:solidFill>
              <a:effectLst/>
              <a:latin typeface="Arial" panose="020B0604020202020204" pitchFamily="34" charset="0"/>
              <a:cs typeface="Arial" panose="020B0604020202020204" pitchFamily="34" charset="0"/>
            </a:endParaRPr>
          </a:p>
        </p:txBody>
      </p:sp>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2442" y="2722574"/>
            <a:ext cx="1187648" cy="127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aphicFrame>
        <p:nvGraphicFramePr>
          <p:cNvPr id="8" name="Graphique 7"/>
          <p:cNvGraphicFramePr>
            <a:graphicFrameLocks/>
          </p:cNvGraphicFramePr>
          <p:nvPr>
            <p:extLst>
              <p:ext uri="{D42A27DB-BD31-4B8C-83A1-F6EECF244321}">
                <p14:modId xmlns:p14="http://schemas.microsoft.com/office/powerpoint/2010/main" val="66045976"/>
              </p:ext>
            </p:extLst>
          </p:nvPr>
        </p:nvGraphicFramePr>
        <p:xfrm>
          <a:off x="6966243" y="3888304"/>
          <a:ext cx="5020709" cy="2799022"/>
        </p:xfrm>
        <a:graphic>
          <a:graphicData uri="http://schemas.openxmlformats.org/drawingml/2006/chart">
            <c:chart xmlns:c="http://schemas.openxmlformats.org/drawingml/2006/chart" xmlns:r="http://schemas.openxmlformats.org/officeDocument/2006/relationships" r:id="rId5"/>
          </a:graphicData>
        </a:graphic>
      </p:graphicFrame>
    </p:spTree>
    <p:custDataLst>
      <p:tags r:id="rId1"/>
    </p:custDataLst>
    <p:extLst>
      <p:ext uri="{BB962C8B-B14F-4D97-AF65-F5344CB8AC3E}">
        <p14:creationId xmlns:p14="http://schemas.microsoft.com/office/powerpoint/2010/main" val="2269096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066" y="567839"/>
            <a:ext cx="9258300" cy="920761"/>
          </a:xfrm>
        </p:spPr>
        <p:txBody>
          <a:bodyPr/>
          <a:lstStyle/>
          <a:p>
            <a:r>
              <a:rPr lang="fr-FR" sz="3800" b="1" dirty="0">
                <a:latin typeface="+mn-lt"/>
              </a:rPr>
              <a:t>Evaluation Paraclinique du SPT</a:t>
            </a:r>
          </a:p>
        </p:txBody>
      </p:sp>
      <p:pic>
        <p:nvPicPr>
          <p:cNvPr id="18" name="Picture 6" descr="E:\Mes documents\caro\recanalisation photo vidéo patient\dec 2012\preprocedur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7981" y="2091134"/>
            <a:ext cx="3044825" cy="248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ZoneTexte 1"/>
          <p:cNvSpPr txBox="1">
            <a:spLocks noChangeArrowheads="1"/>
          </p:cNvSpPr>
          <p:nvPr/>
        </p:nvSpPr>
        <p:spPr bwMode="auto">
          <a:xfrm>
            <a:off x="6695745" y="1757682"/>
            <a:ext cx="41767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fr-FR" altLang="fr-FR" sz="2800" dirty="0" err="1"/>
              <a:t>Cockett</a:t>
            </a:r>
            <a:r>
              <a:rPr lang="fr-FR" altLang="fr-FR" sz="2800" dirty="0"/>
              <a:t> </a:t>
            </a:r>
            <a:r>
              <a:rPr lang="fr-FR" altLang="fr-FR" sz="2800" dirty="0" err="1"/>
              <a:t>syndrom</a:t>
            </a:r>
            <a:endParaRPr lang="fr-FR" altLang="fr-FR" sz="2800" dirty="0"/>
          </a:p>
        </p:txBody>
      </p:sp>
      <p:cxnSp>
        <p:nvCxnSpPr>
          <p:cNvPr id="21" name="Connecteur droit avec flèche 20"/>
          <p:cNvCxnSpPr/>
          <p:nvPr/>
        </p:nvCxnSpPr>
        <p:spPr>
          <a:xfrm flipV="1">
            <a:off x="914908" y="3398404"/>
            <a:ext cx="266700" cy="57626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p:nvPr/>
        </p:nvCxnSpPr>
        <p:spPr>
          <a:xfrm flipH="1" flipV="1">
            <a:off x="2153159" y="3312678"/>
            <a:ext cx="93663" cy="5905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ZoneTexte 7"/>
          <p:cNvSpPr txBox="1">
            <a:spLocks noChangeArrowheads="1"/>
          </p:cNvSpPr>
          <p:nvPr/>
        </p:nvSpPr>
        <p:spPr bwMode="auto">
          <a:xfrm>
            <a:off x="578359" y="3936567"/>
            <a:ext cx="720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fr-FR" altLang="fr-FR" sz="1800" dirty="0">
                <a:solidFill>
                  <a:schemeClr val="bg1"/>
                </a:solidFill>
              </a:rPr>
              <a:t>IPD</a:t>
            </a:r>
          </a:p>
        </p:txBody>
      </p:sp>
      <p:sp>
        <p:nvSpPr>
          <p:cNvPr id="24" name="ZoneTexte 22"/>
          <p:cNvSpPr txBox="1">
            <a:spLocks noChangeArrowheads="1"/>
          </p:cNvSpPr>
          <p:nvPr/>
        </p:nvSpPr>
        <p:spPr bwMode="auto">
          <a:xfrm>
            <a:off x="1995997" y="3904817"/>
            <a:ext cx="719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fr-FR" altLang="fr-FR" sz="1800">
                <a:solidFill>
                  <a:schemeClr val="bg1"/>
                </a:solidFill>
              </a:rPr>
              <a:t>IPG?</a:t>
            </a:r>
          </a:p>
        </p:txBody>
      </p:sp>
      <p:pic>
        <p:nvPicPr>
          <p:cNvPr id="25" name="Espace réservé du contenu 3"/>
          <p:cNvPicPr>
            <a:picLocks noGrp="1" noChangeAspect="1"/>
          </p:cNvPicPr>
          <p:nvPr>
            <p:ph idx="1"/>
          </p:nvPr>
        </p:nvPicPr>
        <p:blipFill>
          <a:blip r:embed="rId5">
            <a:extLst>
              <a:ext uri="{28A0092B-C50C-407E-A947-70E740481C1C}">
                <a14:useLocalDpi xmlns:a14="http://schemas.microsoft.com/office/drawing/2010/main" val="0"/>
              </a:ext>
            </a:extLst>
          </a:blip>
          <a:srcRect t="16573"/>
          <a:stretch>
            <a:fillRect/>
          </a:stretch>
        </p:blipFill>
        <p:spPr>
          <a:xfrm>
            <a:off x="7648561" y="3398404"/>
            <a:ext cx="4433887" cy="2774950"/>
          </a:xfrm>
        </p:spPr>
      </p:pic>
      <p:pic>
        <p:nvPicPr>
          <p:cNvPr id="26" name="Image 4"/>
          <p:cNvPicPr>
            <a:picLocks noChangeAspect="1"/>
          </p:cNvPicPr>
          <p:nvPr/>
        </p:nvPicPr>
        <p:blipFill>
          <a:blip r:embed="rId6">
            <a:extLst>
              <a:ext uri="{28A0092B-C50C-407E-A947-70E740481C1C}">
                <a14:useLocalDpi xmlns:a14="http://schemas.microsoft.com/office/drawing/2010/main" val="0"/>
              </a:ext>
            </a:extLst>
          </a:blip>
          <a:srcRect l="-37" t="15324"/>
          <a:stretch>
            <a:fillRect/>
          </a:stretch>
        </p:blipFill>
        <p:spPr bwMode="auto">
          <a:xfrm>
            <a:off x="3218373" y="2556801"/>
            <a:ext cx="4370387"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ZoneTexte 5"/>
          <p:cNvSpPr txBox="1">
            <a:spLocks noChangeArrowheads="1"/>
          </p:cNvSpPr>
          <p:nvPr/>
        </p:nvSpPr>
        <p:spPr bwMode="auto">
          <a:xfrm>
            <a:off x="4260230" y="5408730"/>
            <a:ext cx="2189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fr-FR" altLang="fr-FR" sz="1800" dirty="0" err="1"/>
              <a:t>Left</a:t>
            </a:r>
            <a:r>
              <a:rPr lang="fr-FR" altLang="fr-FR" sz="1800" dirty="0"/>
              <a:t> </a:t>
            </a:r>
            <a:r>
              <a:rPr lang="fr-FR" altLang="fr-FR" sz="1800" dirty="0" err="1"/>
              <a:t>Iliac</a:t>
            </a:r>
            <a:r>
              <a:rPr lang="fr-FR" altLang="fr-FR" sz="1800" dirty="0"/>
              <a:t> </a:t>
            </a:r>
            <a:r>
              <a:rPr lang="fr-FR" altLang="fr-FR" sz="1800" dirty="0" err="1"/>
              <a:t>synéchia</a:t>
            </a:r>
            <a:endParaRPr lang="fr-FR" altLang="fr-FR" sz="1800" dirty="0"/>
          </a:p>
        </p:txBody>
      </p:sp>
      <p:sp>
        <p:nvSpPr>
          <p:cNvPr id="28" name="ZoneTexte 6"/>
          <p:cNvSpPr txBox="1">
            <a:spLocks noChangeArrowheads="1"/>
          </p:cNvSpPr>
          <p:nvPr/>
        </p:nvSpPr>
        <p:spPr bwMode="auto">
          <a:xfrm>
            <a:off x="9382110" y="6199349"/>
            <a:ext cx="2700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fr-FR" altLang="fr-FR" sz="1800" dirty="0" err="1"/>
              <a:t>Iliac</a:t>
            </a:r>
            <a:r>
              <a:rPr lang="fr-FR" altLang="fr-FR" sz="1800" dirty="0"/>
              <a:t> </a:t>
            </a:r>
            <a:r>
              <a:rPr lang="fr-FR" altLang="fr-FR" sz="1800" dirty="0" err="1"/>
              <a:t>fibrosis</a:t>
            </a:r>
            <a:endParaRPr lang="fr-FR" altLang="fr-FR" sz="1800" dirty="0"/>
          </a:p>
        </p:txBody>
      </p:sp>
      <p:cxnSp>
        <p:nvCxnSpPr>
          <p:cNvPr id="29" name="Connecteur droit avec flèche 28"/>
          <p:cNvCxnSpPr/>
          <p:nvPr/>
        </p:nvCxnSpPr>
        <p:spPr>
          <a:xfrm flipH="1" flipV="1">
            <a:off x="8074988" y="5115836"/>
            <a:ext cx="112713" cy="58578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p:nvPr/>
        </p:nvCxnSpPr>
        <p:spPr>
          <a:xfrm flipH="1" flipV="1">
            <a:off x="3849063" y="5185686"/>
            <a:ext cx="112713" cy="58578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2" name="ZoneTexte 11"/>
          <p:cNvSpPr txBox="1">
            <a:spLocks noChangeArrowheads="1"/>
          </p:cNvSpPr>
          <p:nvPr/>
        </p:nvSpPr>
        <p:spPr bwMode="auto">
          <a:xfrm>
            <a:off x="549690" y="4736174"/>
            <a:ext cx="28926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fr-FR" altLang="fr-FR" sz="2400" b="1" dirty="0"/>
              <a:t>Primitive </a:t>
            </a:r>
            <a:r>
              <a:rPr lang="fr-FR" altLang="fr-FR" sz="2400" b="1" dirty="0" err="1"/>
              <a:t>Iliac</a:t>
            </a:r>
            <a:endParaRPr lang="fr-FR" altLang="fr-FR" sz="2400" b="1" dirty="0"/>
          </a:p>
        </p:txBody>
      </p:sp>
    </p:spTree>
    <p:custDataLst>
      <p:tags r:id="rId1"/>
    </p:custDataLst>
    <p:extLst>
      <p:ext uri="{BB962C8B-B14F-4D97-AF65-F5344CB8AC3E}">
        <p14:creationId xmlns:p14="http://schemas.microsoft.com/office/powerpoint/2010/main" val="3166118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ZoneTexte 22"/>
          <p:cNvSpPr txBox="1">
            <a:spLocks noChangeArrowheads="1"/>
          </p:cNvSpPr>
          <p:nvPr/>
        </p:nvSpPr>
        <p:spPr bwMode="auto">
          <a:xfrm>
            <a:off x="4217989" y="2858057"/>
            <a:ext cx="719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fr-FR" altLang="fr-FR" sz="1800">
                <a:solidFill>
                  <a:schemeClr val="bg1"/>
                </a:solidFill>
              </a:rPr>
              <a:t>IPG?</a:t>
            </a:r>
          </a:p>
        </p:txBody>
      </p:sp>
      <p:cxnSp>
        <p:nvCxnSpPr>
          <p:cNvPr id="29" name="Connecteur droit avec flèche 28"/>
          <p:cNvCxnSpPr/>
          <p:nvPr/>
        </p:nvCxnSpPr>
        <p:spPr>
          <a:xfrm flipH="1" flipV="1">
            <a:off x="8074988" y="5115836"/>
            <a:ext cx="112713" cy="58578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p:nvPr/>
        </p:nvCxnSpPr>
        <p:spPr>
          <a:xfrm flipH="1" flipV="1">
            <a:off x="3849063" y="5185686"/>
            <a:ext cx="112713" cy="58578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2" descr="E:\Mes documents\caro\EPU HEGP RECANALISATION\imagerie\Pointet Rachida scan\export--25100637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0865" y="1962333"/>
            <a:ext cx="3808349" cy="498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 descr="E:\Mes documents\caro\EPU HEGP RECANALISATION\photos\photo.jpg"/>
          <p:cNvPicPr>
            <a:picLocks noChangeAspect="1" noChangeArrowheads="1"/>
          </p:cNvPicPr>
          <p:nvPr/>
        </p:nvPicPr>
        <p:blipFill>
          <a:blip r:embed="rId5">
            <a:extLst>
              <a:ext uri="{28A0092B-C50C-407E-A947-70E740481C1C}">
                <a14:useLocalDpi xmlns:a14="http://schemas.microsoft.com/office/drawing/2010/main" val="0"/>
              </a:ext>
            </a:extLst>
          </a:blip>
          <a:srcRect l="14983" t="-1721" r="6421"/>
          <a:stretch>
            <a:fillRect/>
          </a:stretch>
        </p:blipFill>
        <p:spPr bwMode="auto">
          <a:xfrm>
            <a:off x="6383686" y="1962333"/>
            <a:ext cx="1800225"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 descr="export--156168627"/>
          <p:cNvPicPr>
            <a:picLocks noChangeAspect="1" noChangeArrowheads="1"/>
          </p:cNvPicPr>
          <p:nvPr/>
        </p:nvPicPr>
        <p:blipFill>
          <a:blip r:embed="rId6">
            <a:extLst>
              <a:ext uri="{28A0092B-C50C-407E-A947-70E740481C1C}">
                <a14:useLocalDpi xmlns:a14="http://schemas.microsoft.com/office/drawing/2010/main" val="0"/>
              </a:ext>
            </a:extLst>
          </a:blip>
          <a:srcRect l="13635" t="-37" r="14159" b="9254"/>
          <a:stretch>
            <a:fillRect/>
          </a:stretch>
        </p:blipFill>
        <p:spPr bwMode="auto">
          <a:xfrm>
            <a:off x="8544272" y="2035359"/>
            <a:ext cx="1855788" cy="304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re 1">
            <a:extLst>
              <a:ext uri="{FF2B5EF4-FFF2-40B4-BE49-F238E27FC236}">
                <a16:creationId xmlns:a16="http://schemas.microsoft.com/office/drawing/2014/main" id="{0AD03705-91F7-9D4F-BF0D-0D101EBFACDD}"/>
              </a:ext>
            </a:extLst>
          </p:cNvPr>
          <p:cNvSpPr>
            <a:spLocks noGrp="1"/>
          </p:cNvSpPr>
          <p:nvPr>
            <p:ph type="title"/>
          </p:nvPr>
        </p:nvSpPr>
        <p:spPr>
          <a:xfrm>
            <a:off x="0" y="371471"/>
            <a:ext cx="9258300" cy="1143000"/>
          </a:xfrm>
        </p:spPr>
        <p:txBody>
          <a:bodyPr/>
          <a:lstStyle/>
          <a:p>
            <a:r>
              <a:rPr lang="fr-FR" sz="3800" b="1" dirty="0">
                <a:latin typeface="+mn-lt"/>
              </a:rPr>
              <a:t>Evaluation Paraclinique du SPT</a:t>
            </a:r>
          </a:p>
        </p:txBody>
      </p:sp>
    </p:spTree>
    <p:custDataLst>
      <p:tags r:id="rId1"/>
    </p:custDataLst>
    <p:extLst>
      <p:ext uri="{BB962C8B-B14F-4D97-AF65-F5344CB8AC3E}">
        <p14:creationId xmlns:p14="http://schemas.microsoft.com/office/powerpoint/2010/main" val="3353300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08389"/>
            <a:ext cx="9258300" cy="1143000"/>
          </a:xfrm>
        </p:spPr>
        <p:txBody>
          <a:bodyPr/>
          <a:lstStyle/>
          <a:p>
            <a:r>
              <a:rPr lang="fr-FR" sz="3600" b="1" dirty="0">
                <a:latin typeface="+mn-lt"/>
              </a:rPr>
              <a:t>Traitement du SPT</a:t>
            </a:r>
          </a:p>
        </p:txBody>
      </p:sp>
      <p:sp>
        <p:nvSpPr>
          <p:cNvPr id="23" name="ZoneTexte 22"/>
          <p:cNvSpPr txBox="1"/>
          <p:nvPr/>
        </p:nvSpPr>
        <p:spPr>
          <a:xfrm>
            <a:off x="4079777" y="6464789"/>
            <a:ext cx="2958695" cy="338554"/>
          </a:xfrm>
          <a:prstGeom prst="rect">
            <a:avLst/>
          </a:prstGeom>
          <a:noFill/>
        </p:spPr>
        <p:txBody>
          <a:bodyPr wrap="none" rtlCol="0">
            <a:spAutoFit/>
          </a:bodyPr>
          <a:lstStyle/>
          <a:p>
            <a:r>
              <a:rPr lang="fr-FR" sz="1600" dirty="0"/>
              <a:t>Kahn, J </a:t>
            </a:r>
            <a:r>
              <a:rPr lang="fr-FR" sz="1600" dirty="0" err="1"/>
              <a:t>Thromb</a:t>
            </a:r>
            <a:r>
              <a:rPr lang="fr-FR" sz="1600" dirty="0"/>
              <a:t> </a:t>
            </a:r>
            <a:r>
              <a:rPr lang="fr-FR" sz="1600" dirty="0" err="1"/>
              <a:t>Thrombolys</a:t>
            </a:r>
            <a:r>
              <a:rPr lang="fr-FR" sz="1600" dirty="0"/>
              <a:t> 2016</a:t>
            </a:r>
          </a:p>
        </p:txBody>
      </p:sp>
      <p:pic>
        <p:nvPicPr>
          <p:cNvPr id="144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600" y="2090999"/>
            <a:ext cx="10414664" cy="2249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302687" y="4894167"/>
            <a:ext cx="11160491" cy="1200329"/>
          </a:xfrm>
          <a:prstGeom prst="rect">
            <a:avLst/>
          </a:prstGeom>
          <a:noFill/>
        </p:spPr>
        <p:txBody>
          <a:bodyPr wrap="none" rtlCol="0">
            <a:spAutoFit/>
          </a:bodyPr>
          <a:lstStyle/>
          <a:p>
            <a:r>
              <a:rPr lang="fr-FR" sz="2400" b="1" dirty="0">
                <a:solidFill>
                  <a:srgbClr val="FF0000"/>
                </a:solidFill>
              </a:rPr>
              <a:t>Basé sur 2 études non significative – total n = 115 pts</a:t>
            </a:r>
          </a:p>
          <a:p>
            <a:endParaRPr lang="fr-FR" sz="2400" b="1" dirty="0">
              <a:solidFill>
                <a:srgbClr val="FF0000"/>
              </a:solidFill>
            </a:endParaRPr>
          </a:p>
          <a:p>
            <a:r>
              <a:rPr lang="fr-FR" sz="2400" b="1" dirty="0">
                <a:solidFill>
                  <a:srgbClr val="0000FF"/>
                </a:solidFill>
              </a:rPr>
              <a:t>Extrapolé des études de patients souffrant d’insuffisance veineuse chronique primaire</a:t>
            </a:r>
          </a:p>
        </p:txBody>
      </p:sp>
    </p:spTree>
    <p:custDataLst>
      <p:tags r:id="rId1"/>
    </p:custDataLst>
    <p:extLst>
      <p:ext uri="{BB962C8B-B14F-4D97-AF65-F5344CB8AC3E}">
        <p14:creationId xmlns:p14="http://schemas.microsoft.com/office/powerpoint/2010/main" val="28467565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433008"/>
            <a:ext cx="10976041" cy="1143000"/>
          </a:xfrm>
        </p:spPr>
        <p:txBody>
          <a:bodyPr/>
          <a:lstStyle/>
          <a:p>
            <a:r>
              <a:rPr lang="fr-FR" sz="3600" b="1" dirty="0">
                <a:latin typeface="+mn-lt"/>
              </a:rPr>
              <a:t>Traitement du SPT? Y </a:t>
            </a:r>
            <a:r>
              <a:rPr lang="fr-FR" sz="3600" b="1" dirty="0" err="1">
                <a:latin typeface="+mn-lt"/>
              </a:rPr>
              <a:t>a-t-il</a:t>
            </a:r>
            <a:r>
              <a:rPr lang="fr-FR" sz="3600" b="1" dirty="0">
                <a:latin typeface="+mn-lt"/>
              </a:rPr>
              <a:t> une place pour l’angioplastie veineuse?</a:t>
            </a:r>
          </a:p>
        </p:txBody>
      </p:sp>
      <p:pic>
        <p:nvPicPr>
          <p:cNvPr id="131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5715" y="2337456"/>
            <a:ext cx="6633230" cy="3936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1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174" y="908720"/>
            <a:ext cx="4181475" cy="51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4955585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53752"/>
            <a:ext cx="12192000" cy="1143000"/>
          </a:xfrm>
        </p:spPr>
        <p:txBody>
          <a:bodyPr/>
          <a:lstStyle/>
          <a:p>
            <a:r>
              <a:rPr lang="fr-FR" sz="3600" b="1" dirty="0" err="1">
                <a:latin typeface="+mn-lt"/>
              </a:rPr>
              <a:t>Treatment</a:t>
            </a:r>
            <a:r>
              <a:rPr lang="fr-FR" sz="3600" b="1" dirty="0">
                <a:latin typeface="+mn-lt"/>
              </a:rPr>
              <a:t> for PTS? Is </a:t>
            </a:r>
            <a:r>
              <a:rPr lang="fr-FR" sz="3600" b="1" dirty="0" err="1">
                <a:latin typeface="+mn-lt"/>
              </a:rPr>
              <a:t>there</a:t>
            </a:r>
            <a:r>
              <a:rPr lang="fr-FR" sz="3600" b="1" dirty="0">
                <a:latin typeface="+mn-lt"/>
              </a:rPr>
              <a:t> a place for </a:t>
            </a:r>
            <a:r>
              <a:rPr lang="fr-FR" sz="3600" b="1" dirty="0" err="1">
                <a:latin typeface="+mn-lt"/>
              </a:rPr>
              <a:t>venous</a:t>
            </a:r>
            <a:r>
              <a:rPr lang="fr-FR" sz="3600" b="1" dirty="0">
                <a:latin typeface="+mn-lt"/>
              </a:rPr>
              <a:t> </a:t>
            </a:r>
            <a:r>
              <a:rPr lang="fr-FR" sz="3600" b="1" dirty="0" err="1">
                <a:latin typeface="+mn-lt"/>
              </a:rPr>
              <a:t>angioplasty</a:t>
            </a:r>
            <a:r>
              <a:rPr lang="fr-FR" sz="3600" b="1" dirty="0">
                <a:latin typeface="+mn-lt"/>
              </a:rPr>
              <a:t> ?</a:t>
            </a:r>
          </a:p>
        </p:txBody>
      </p:sp>
      <p:graphicFrame>
        <p:nvGraphicFramePr>
          <p:cNvPr id="3" name="Tableau 2"/>
          <p:cNvGraphicFramePr>
            <a:graphicFrameLocks noGrp="1"/>
          </p:cNvGraphicFramePr>
          <p:nvPr>
            <p:extLst>
              <p:ext uri="{D42A27DB-BD31-4B8C-83A1-F6EECF244321}">
                <p14:modId xmlns:p14="http://schemas.microsoft.com/office/powerpoint/2010/main" val="1869788238"/>
              </p:ext>
            </p:extLst>
          </p:nvPr>
        </p:nvGraphicFramePr>
        <p:xfrm>
          <a:off x="76200" y="1867944"/>
          <a:ext cx="12039600" cy="4130040"/>
        </p:xfrm>
        <a:graphic>
          <a:graphicData uri="http://schemas.openxmlformats.org/drawingml/2006/table">
            <a:tbl>
              <a:tblPr firstRow="1" firstCol="1" bandRow="1">
                <a:tableStyleId>{5C22544A-7EE6-4342-B048-85BDC9FD1C3A}</a:tableStyleId>
              </a:tblPr>
              <a:tblGrid>
                <a:gridCol w="3028735">
                  <a:extLst>
                    <a:ext uri="{9D8B030D-6E8A-4147-A177-3AD203B41FA5}">
                      <a16:colId xmlns:a16="http://schemas.microsoft.com/office/drawing/2014/main" val="20000"/>
                    </a:ext>
                  </a:extLst>
                </a:gridCol>
                <a:gridCol w="2611846">
                  <a:extLst>
                    <a:ext uri="{9D8B030D-6E8A-4147-A177-3AD203B41FA5}">
                      <a16:colId xmlns:a16="http://schemas.microsoft.com/office/drawing/2014/main" val="20001"/>
                    </a:ext>
                  </a:extLst>
                </a:gridCol>
                <a:gridCol w="1233928">
                  <a:extLst>
                    <a:ext uri="{9D8B030D-6E8A-4147-A177-3AD203B41FA5}">
                      <a16:colId xmlns:a16="http://schemas.microsoft.com/office/drawing/2014/main" val="20002"/>
                    </a:ext>
                  </a:extLst>
                </a:gridCol>
                <a:gridCol w="5165091">
                  <a:extLst>
                    <a:ext uri="{9D8B030D-6E8A-4147-A177-3AD203B41FA5}">
                      <a16:colId xmlns:a16="http://schemas.microsoft.com/office/drawing/2014/main" val="20003"/>
                    </a:ext>
                  </a:extLst>
                </a:gridCol>
              </a:tblGrid>
              <a:tr h="0">
                <a:tc>
                  <a:txBody>
                    <a:bodyPr/>
                    <a:lstStyle/>
                    <a:p>
                      <a:r>
                        <a:rPr lang="en-GB" sz="1600" b="1">
                          <a:solidFill>
                            <a:srgbClr val="0000FF"/>
                          </a:solidFill>
                          <a:effectLst/>
                        </a:rPr>
                        <a:t> </a:t>
                      </a:r>
                      <a:endParaRPr lang="fr-FR" sz="1600" b="1">
                        <a:solidFill>
                          <a:srgbClr val="0000FF"/>
                        </a:solidFill>
                        <a:effectLst/>
                        <a:latin typeface="Times New Roman"/>
                      </a:endParaRPr>
                    </a:p>
                  </a:txBody>
                  <a:tcPr marL="68580" marR="68580" marT="0" marB="0"/>
                </a:tc>
                <a:tc>
                  <a:txBody>
                    <a:bodyPr/>
                    <a:lstStyle/>
                    <a:p>
                      <a:r>
                        <a:rPr lang="en-GB" sz="1600" b="1">
                          <a:solidFill>
                            <a:srgbClr val="0000FF"/>
                          </a:solidFill>
                          <a:effectLst/>
                        </a:rPr>
                        <a:t>Study design</a:t>
                      </a:r>
                      <a:endParaRPr lang="fr-FR" sz="1600" b="1">
                        <a:solidFill>
                          <a:srgbClr val="0000FF"/>
                        </a:solidFill>
                        <a:effectLst/>
                        <a:latin typeface="Times New Roman"/>
                      </a:endParaRPr>
                    </a:p>
                  </a:txBody>
                  <a:tcPr marL="68580" marR="68580" marT="0" marB="0"/>
                </a:tc>
                <a:tc>
                  <a:txBody>
                    <a:bodyPr/>
                    <a:lstStyle/>
                    <a:p>
                      <a:r>
                        <a:rPr lang="en-GB" sz="1600" b="1" dirty="0">
                          <a:solidFill>
                            <a:srgbClr val="0000FF"/>
                          </a:solidFill>
                          <a:effectLst/>
                        </a:rPr>
                        <a:t>N° of limbs</a:t>
                      </a:r>
                      <a:endParaRPr lang="fr-FR" sz="1600" b="1" dirty="0">
                        <a:solidFill>
                          <a:srgbClr val="0000FF"/>
                        </a:solidFill>
                        <a:effectLst/>
                        <a:latin typeface="Times New Roman"/>
                      </a:endParaRPr>
                    </a:p>
                  </a:txBody>
                  <a:tcPr marL="68580" marR="68580" marT="0" marB="0"/>
                </a:tc>
                <a:tc>
                  <a:txBody>
                    <a:bodyPr/>
                    <a:lstStyle/>
                    <a:p>
                      <a:r>
                        <a:rPr lang="en-GB" sz="1600" b="1" dirty="0">
                          <a:solidFill>
                            <a:srgbClr val="0000FF"/>
                          </a:solidFill>
                          <a:effectLst/>
                        </a:rPr>
                        <a:t>Results</a:t>
                      </a:r>
                      <a:endParaRPr lang="fr-FR" sz="1600" b="1" dirty="0">
                        <a:solidFill>
                          <a:srgbClr val="0000FF"/>
                        </a:solidFill>
                        <a:effectLst/>
                        <a:latin typeface="Times New Roman"/>
                      </a:endParaRPr>
                    </a:p>
                  </a:txBody>
                  <a:tcPr marL="68580" marR="68580" marT="0" marB="0"/>
                </a:tc>
                <a:extLst>
                  <a:ext uri="{0D108BD9-81ED-4DB2-BD59-A6C34878D82A}">
                    <a16:rowId xmlns:a16="http://schemas.microsoft.com/office/drawing/2014/main" val="10000"/>
                  </a:ext>
                </a:extLst>
              </a:tr>
              <a:tr h="0">
                <a:tc>
                  <a:txBody>
                    <a:bodyPr/>
                    <a:lstStyle/>
                    <a:p>
                      <a:r>
                        <a:rPr lang="en-GB" sz="1600" b="1" dirty="0" err="1">
                          <a:solidFill>
                            <a:srgbClr val="0000FF"/>
                          </a:solidFill>
                          <a:effectLst/>
                        </a:rPr>
                        <a:t>Neglen</a:t>
                      </a:r>
                      <a:r>
                        <a:rPr lang="en-GB" sz="1600" b="1" dirty="0">
                          <a:solidFill>
                            <a:srgbClr val="0000FF"/>
                          </a:solidFill>
                          <a:effectLst/>
                        </a:rPr>
                        <a:t> 2007</a:t>
                      </a:r>
                      <a:endParaRPr lang="fr-FR" sz="1600" b="1" dirty="0">
                        <a:solidFill>
                          <a:srgbClr val="0000FF"/>
                        </a:solidFill>
                        <a:effectLst/>
                        <a:latin typeface="Times New Roman"/>
                      </a:endParaRPr>
                    </a:p>
                  </a:txBody>
                  <a:tcPr marL="68580" marR="68580" marT="0" marB="0"/>
                </a:tc>
                <a:tc>
                  <a:txBody>
                    <a:bodyPr/>
                    <a:lstStyle/>
                    <a:p>
                      <a:r>
                        <a:rPr lang="en-GB" sz="1600" b="1" dirty="0">
                          <a:effectLst/>
                        </a:rPr>
                        <a:t>Prospective cohort</a:t>
                      </a:r>
                      <a:endParaRPr lang="fr-FR" sz="1600" b="1" dirty="0">
                        <a:effectLst/>
                        <a:latin typeface="Times New Roman"/>
                      </a:endParaRPr>
                    </a:p>
                  </a:txBody>
                  <a:tcPr marL="68580" marR="68580" marT="0" marB="0"/>
                </a:tc>
                <a:tc>
                  <a:txBody>
                    <a:bodyPr/>
                    <a:lstStyle/>
                    <a:p>
                      <a:r>
                        <a:rPr lang="en-GB" sz="1600" b="1">
                          <a:effectLst/>
                        </a:rPr>
                        <a:t>982</a:t>
                      </a:r>
                      <a:endParaRPr lang="fr-FR" sz="1600" b="1">
                        <a:effectLst/>
                        <a:latin typeface="Times New Roman"/>
                      </a:endParaRPr>
                    </a:p>
                  </a:txBody>
                  <a:tcPr marL="68580" marR="68580" marT="0" marB="0"/>
                </a:tc>
                <a:tc>
                  <a:txBody>
                    <a:bodyPr/>
                    <a:lstStyle/>
                    <a:p>
                      <a:r>
                        <a:rPr lang="en-GB" sz="1600" b="1" dirty="0">
                          <a:effectLst/>
                        </a:rPr>
                        <a:t>Reduction pain (62%), oedema (32%), ulcer healing 58%</a:t>
                      </a:r>
                    </a:p>
                    <a:p>
                      <a:endParaRPr lang="fr-FR" sz="900" b="1" dirty="0">
                        <a:effectLst/>
                        <a:latin typeface="Times New Roman"/>
                      </a:endParaRPr>
                    </a:p>
                  </a:txBody>
                  <a:tcPr marL="68580" marR="68580" marT="0" marB="0"/>
                </a:tc>
                <a:extLst>
                  <a:ext uri="{0D108BD9-81ED-4DB2-BD59-A6C34878D82A}">
                    <a16:rowId xmlns:a16="http://schemas.microsoft.com/office/drawing/2014/main" val="10001"/>
                  </a:ext>
                </a:extLst>
              </a:tr>
              <a:tr h="0">
                <a:tc>
                  <a:txBody>
                    <a:bodyPr/>
                    <a:lstStyle/>
                    <a:p>
                      <a:r>
                        <a:rPr lang="en-GB" sz="1600" b="1" dirty="0" err="1">
                          <a:solidFill>
                            <a:srgbClr val="0000FF"/>
                          </a:solidFill>
                          <a:effectLst/>
                        </a:rPr>
                        <a:t>Ozugkurt</a:t>
                      </a:r>
                      <a:r>
                        <a:rPr lang="en-GB" sz="1600" b="1" dirty="0">
                          <a:solidFill>
                            <a:srgbClr val="0000FF"/>
                          </a:solidFill>
                          <a:effectLst/>
                        </a:rPr>
                        <a:t> 2008 </a:t>
                      </a:r>
                      <a:endParaRPr lang="fr-FR" sz="1600" b="1" dirty="0">
                        <a:solidFill>
                          <a:srgbClr val="0000FF"/>
                        </a:solidFill>
                        <a:effectLst/>
                        <a:latin typeface="Times New Roman"/>
                      </a:endParaRPr>
                    </a:p>
                  </a:txBody>
                  <a:tcPr marL="68580" marR="68580" marT="0" marB="0"/>
                </a:tc>
                <a:tc>
                  <a:txBody>
                    <a:bodyPr/>
                    <a:lstStyle/>
                    <a:p>
                      <a:r>
                        <a:rPr lang="en-GB" sz="1600" b="1">
                          <a:effectLst/>
                        </a:rPr>
                        <a:t>Retrospective cohort</a:t>
                      </a:r>
                      <a:endParaRPr lang="fr-FR" sz="1600" b="1">
                        <a:effectLst/>
                        <a:latin typeface="Times New Roman"/>
                      </a:endParaRPr>
                    </a:p>
                  </a:txBody>
                  <a:tcPr marL="68580" marR="68580" marT="0" marB="0"/>
                </a:tc>
                <a:tc>
                  <a:txBody>
                    <a:bodyPr/>
                    <a:lstStyle/>
                    <a:p>
                      <a:r>
                        <a:rPr lang="en-GB" sz="1600" b="1">
                          <a:effectLst/>
                        </a:rPr>
                        <a:t>30</a:t>
                      </a:r>
                      <a:endParaRPr lang="fr-FR" sz="1600" b="1">
                        <a:effectLst/>
                        <a:latin typeface="Times New Roman"/>
                      </a:endParaRPr>
                    </a:p>
                  </a:txBody>
                  <a:tcPr marL="68580" marR="68580" marT="0" marB="0"/>
                </a:tc>
                <a:tc>
                  <a:txBody>
                    <a:bodyPr/>
                    <a:lstStyle/>
                    <a:p>
                      <a:r>
                        <a:rPr lang="en-GB" sz="1600" b="1" dirty="0">
                          <a:effectLst/>
                        </a:rPr>
                        <a:t>« Symptoms resolution » 25%</a:t>
                      </a:r>
                    </a:p>
                    <a:p>
                      <a:endParaRPr lang="fr-FR" sz="900" b="1" dirty="0">
                        <a:effectLst/>
                        <a:latin typeface="Times New Roman"/>
                      </a:endParaRPr>
                    </a:p>
                  </a:txBody>
                  <a:tcPr marL="68580" marR="68580" marT="0" marB="0"/>
                </a:tc>
                <a:extLst>
                  <a:ext uri="{0D108BD9-81ED-4DB2-BD59-A6C34878D82A}">
                    <a16:rowId xmlns:a16="http://schemas.microsoft.com/office/drawing/2014/main" val="10002"/>
                  </a:ext>
                </a:extLst>
              </a:tr>
              <a:tr h="0">
                <a:tc>
                  <a:txBody>
                    <a:bodyPr/>
                    <a:lstStyle/>
                    <a:p>
                      <a:r>
                        <a:rPr lang="en-GB" sz="1600" b="1" dirty="0">
                          <a:solidFill>
                            <a:srgbClr val="0000FF"/>
                          </a:solidFill>
                          <a:effectLst/>
                        </a:rPr>
                        <a:t>Raju 2009</a:t>
                      </a:r>
                      <a:endParaRPr lang="fr-FR" sz="1600" b="1" dirty="0">
                        <a:solidFill>
                          <a:srgbClr val="0000FF"/>
                        </a:solidFill>
                        <a:effectLst/>
                        <a:latin typeface="Times New Roman"/>
                      </a:endParaRPr>
                    </a:p>
                  </a:txBody>
                  <a:tcPr marL="68580" marR="68580" marT="0" marB="0"/>
                </a:tc>
                <a:tc>
                  <a:txBody>
                    <a:bodyPr/>
                    <a:lstStyle/>
                    <a:p>
                      <a:r>
                        <a:rPr lang="en-GB" sz="1600" b="1">
                          <a:effectLst/>
                        </a:rPr>
                        <a:t>Prospective cohort</a:t>
                      </a:r>
                      <a:endParaRPr lang="fr-FR" sz="1600" b="1">
                        <a:effectLst/>
                        <a:latin typeface="Times New Roman"/>
                      </a:endParaRPr>
                    </a:p>
                  </a:txBody>
                  <a:tcPr marL="68580" marR="68580" marT="0" marB="0"/>
                </a:tc>
                <a:tc>
                  <a:txBody>
                    <a:bodyPr/>
                    <a:lstStyle/>
                    <a:p>
                      <a:r>
                        <a:rPr lang="en-GB" sz="1600" b="1">
                          <a:effectLst/>
                        </a:rPr>
                        <a:t>139</a:t>
                      </a:r>
                      <a:endParaRPr lang="fr-FR" sz="1600" b="1">
                        <a:effectLst/>
                        <a:latin typeface="Times New Roman"/>
                      </a:endParaRPr>
                    </a:p>
                  </a:txBody>
                  <a:tcPr marL="68580" marR="68580" marT="0" marB="0"/>
                </a:tc>
                <a:tc>
                  <a:txBody>
                    <a:bodyPr/>
                    <a:lstStyle/>
                    <a:p>
                      <a:r>
                        <a:rPr lang="en-GB" sz="1600" b="1" dirty="0">
                          <a:effectLst/>
                        </a:rPr>
                        <a:t>Reduction pain (79%), oedema (66%), ulcer healing 56%</a:t>
                      </a:r>
                    </a:p>
                    <a:p>
                      <a:endParaRPr lang="fr-FR" sz="900" b="1" dirty="0">
                        <a:effectLst/>
                        <a:latin typeface="Times New Roman"/>
                      </a:endParaRPr>
                    </a:p>
                  </a:txBody>
                  <a:tcPr marL="68580" marR="68580" marT="0" marB="0"/>
                </a:tc>
                <a:extLst>
                  <a:ext uri="{0D108BD9-81ED-4DB2-BD59-A6C34878D82A}">
                    <a16:rowId xmlns:a16="http://schemas.microsoft.com/office/drawing/2014/main" val="10003"/>
                  </a:ext>
                </a:extLst>
              </a:tr>
              <a:tr h="0">
                <a:tc>
                  <a:txBody>
                    <a:bodyPr/>
                    <a:lstStyle/>
                    <a:p>
                      <a:r>
                        <a:rPr lang="en-GB" sz="1600" b="1" dirty="0">
                          <a:solidFill>
                            <a:srgbClr val="0000FF"/>
                          </a:solidFill>
                          <a:effectLst/>
                        </a:rPr>
                        <a:t>Rosales 2010 </a:t>
                      </a:r>
                      <a:endParaRPr lang="fr-FR" sz="1600" b="1" dirty="0">
                        <a:solidFill>
                          <a:srgbClr val="0000FF"/>
                        </a:solidFill>
                        <a:effectLst/>
                        <a:latin typeface="Times New Roman"/>
                      </a:endParaRPr>
                    </a:p>
                  </a:txBody>
                  <a:tcPr marL="68580" marR="68580" marT="0" marB="0"/>
                </a:tc>
                <a:tc>
                  <a:txBody>
                    <a:bodyPr/>
                    <a:lstStyle/>
                    <a:p>
                      <a:r>
                        <a:rPr lang="en-GB" sz="1600" b="1">
                          <a:effectLst/>
                        </a:rPr>
                        <a:t>Prospective cohort</a:t>
                      </a:r>
                      <a:endParaRPr lang="fr-FR" sz="1600" b="1">
                        <a:effectLst/>
                        <a:latin typeface="Times New Roman"/>
                      </a:endParaRPr>
                    </a:p>
                  </a:txBody>
                  <a:tcPr marL="68580" marR="68580" marT="0" marB="0"/>
                </a:tc>
                <a:tc>
                  <a:txBody>
                    <a:bodyPr/>
                    <a:lstStyle/>
                    <a:p>
                      <a:r>
                        <a:rPr lang="en-GB" sz="1600" b="1">
                          <a:effectLst/>
                        </a:rPr>
                        <a:t>34</a:t>
                      </a:r>
                      <a:endParaRPr lang="fr-FR" sz="1600" b="1">
                        <a:effectLst/>
                        <a:latin typeface="Times New Roman"/>
                      </a:endParaRPr>
                    </a:p>
                  </a:txBody>
                  <a:tcPr marL="68580" marR="68580" marT="0" marB="0"/>
                </a:tc>
                <a:tc>
                  <a:txBody>
                    <a:bodyPr/>
                    <a:lstStyle/>
                    <a:p>
                      <a:r>
                        <a:rPr lang="en-GB" sz="1600" b="1" dirty="0">
                          <a:effectLst/>
                        </a:rPr>
                        <a:t>Reduction du VCSS pour CEAP C3 (9 à 1) et C6 (21 à 7)</a:t>
                      </a:r>
                    </a:p>
                    <a:p>
                      <a:endParaRPr lang="fr-FR" sz="900" b="1" dirty="0">
                        <a:effectLst/>
                        <a:latin typeface="Times New Roman"/>
                      </a:endParaRPr>
                    </a:p>
                  </a:txBody>
                  <a:tcPr marL="68580" marR="68580" marT="0" marB="0"/>
                </a:tc>
                <a:extLst>
                  <a:ext uri="{0D108BD9-81ED-4DB2-BD59-A6C34878D82A}">
                    <a16:rowId xmlns:a16="http://schemas.microsoft.com/office/drawing/2014/main" val="10004"/>
                  </a:ext>
                </a:extLst>
              </a:tr>
              <a:tr h="0">
                <a:tc>
                  <a:txBody>
                    <a:bodyPr/>
                    <a:lstStyle/>
                    <a:p>
                      <a:r>
                        <a:rPr lang="en-GB" sz="1600" b="1" dirty="0" err="1">
                          <a:solidFill>
                            <a:srgbClr val="0000FF"/>
                          </a:solidFill>
                          <a:effectLst/>
                        </a:rPr>
                        <a:t>Meng</a:t>
                      </a:r>
                      <a:r>
                        <a:rPr lang="en-GB" sz="1600" b="1" dirty="0">
                          <a:solidFill>
                            <a:srgbClr val="0000FF"/>
                          </a:solidFill>
                          <a:effectLst/>
                        </a:rPr>
                        <a:t> 2011 </a:t>
                      </a:r>
                      <a:endParaRPr lang="fr-FR" sz="1600" b="1" dirty="0">
                        <a:solidFill>
                          <a:srgbClr val="0000FF"/>
                        </a:solidFill>
                        <a:effectLst/>
                        <a:latin typeface="Times New Roman"/>
                      </a:endParaRPr>
                    </a:p>
                  </a:txBody>
                  <a:tcPr marL="68580" marR="68580" marT="0" marB="0"/>
                </a:tc>
                <a:tc>
                  <a:txBody>
                    <a:bodyPr/>
                    <a:lstStyle/>
                    <a:p>
                      <a:r>
                        <a:rPr lang="en-GB" sz="1600" b="1">
                          <a:effectLst/>
                        </a:rPr>
                        <a:t>Prospective cohort</a:t>
                      </a:r>
                      <a:endParaRPr lang="fr-FR" sz="1600" b="1">
                        <a:effectLst/>
                        <a:latin typeface="Times New Roman"/>
                      </a:endParaRPr>
                    </a:p>
                  </a:txBody>
                  <a:tcPr marL="68580" marR="68580" marT="0" marB="0"/>
                </a:tc>
                <a:tc>
                  <a:txBody>
                    <a:bodyPr/>
                    <a:lstStyle/>
                    <a:p>
                      <a:r>
                        <a:rPr lang="en-GB" sz="1600" b="1">
                          <a:effectLst/>
                        </a:rPr>
                        <a:t>296</a:t>
                      </a:r>
                      <a:endParaRPr lang="fr-FR" sz="1600" b="1">
                        <a:effectLst/>
                        <a:latin typeface="Times New Roman"/>
                      </a:endParaRPr>
                    </a:p>
                  </a:txBody>
                  <a:tcPr marL="68580" marR="68580" marT="0" marB="0"/>
                </a:tc>
                <a:tc>
                  <a:txBody>
                    <a:bodyPr/>
                    <a:lstStyle/>
                    <a:p>
                      <a:r>
                        <a:rPr lang="en-GB" sz="1600" b="1" dirty="0">
                          <a:effectLst/>
                        </a:rPr>
                        <a:t>Reduction oedema (84%), ulcer healing 85%</a:t>
                      </a:r>
                    </a:p>
                    <a:p>
                      <a:endParaRPr lang="fr-FR" sz="900" b="1" dirty="0">
                        <a:effectLst/>
                        <a:latin typeface="Times New Roman"/>
                      </a:endParaRPr>
                    </a:p>
                  </a:txBody>
                  <a:tcPr marL="68580" marR="68580" marT="0" marB="0"/>
                </a:tc>
                <a:extLst>
                  <a:ext uri="{0D108BD9-81ED-4DB2-BD59-A6C34878D82A}">
                    <a16:rowId xmlns:a16="http://schemas.microsoft.com/office/drawing/2014/main" val="10005"/>
                  </a:ext>
                </a:extLst>
              </a:tr>
              <a:tr h="0">
                <a:tc>
                  <a:txBody>
                    <a:bodyPr/>
                    <a:lstStyle/>
                    <a:p>
                      <a:r>
                        <a:rPr lang="en-GB" sz="1600" b="1" dirty="0" err="1">
                          <a:solidFill>
                            <a:srgbClr val="0000FF"/>
                          </a:solidFill>
                          <a:effectLst/>
                        </a:rPr>
                        <a:t>Alhadad</a:t>
                      </a:r>
                      <a:r>
                        <a:rPr lang="en-GB" sz="1600" b="1" dirty="0">
                          <a:solidFill>
                            <a:srgbClr val="0000FF"/>
                          </a:solidFill>
                          <a:effectLst/>
                        </a:rPr>
                        <a:t> 2011 </a:t>
                      </a:r>
                      <a:endParaRPr lang="fr-FR" sz="1600" b="1" dirty="0">
                        <a:solidFill>
                          <a:srgbClr val="0000FF"/>
                        </a:solidFill>
                        <a:effectLst/>
                        <a:latin typeface="Times New Roman"/>
                      </a:endParaRPr>
                    </a:p>
                  </a:txBody>
                  <a:tcPr marL="68580" marR="68580" marT="0" marB="0"/>
                </a:tc>
                <a:tc>
                  <a:txBody>
                    <a:bodyPr/>
                    <a:lstStyle/>
                    <a:p>
                      <a:r>
                        <a:rPr lang="en-GB" sz="1600" b="1">
                          <a:effectLst/>
                        </a:rPr>
                        <a:t>Retrospective cohort</a:t>
                      </a:r>
                      <a:endParaRPr lang="fr-FR" sz="1600" b="1">
                        <a:effectLst/>
                        <a:latin typeface="Times New Roman"/>
                      </a:endParaRPr>
                    </a:p>
                  </a:txBody>
                  <a:tcPr marL="68580" marR="68580" marT="0" marB="0"/>
                </a:tc>
                <a:tc>
                  <a:txBody>
                    <a:bodyPr/>
                    <a:lstStyle/>
                    <a:p>
                      <a:r>
                        <a:rPr lang="en-GB" sz="1600" b="1">
                          <a:effectLst/>
                        </a:rPr>
                        <a:t>70</a:t>
                      </a:r>
                      <a:endParaRPr lang="fr-FR" sz="1600" b="1">
                        <a:effectLst/>
                        <a:latin typeface="Times New Roman"/>
                      </a:endParaRPr>
                    </a:p>
                  </a:txBody>
                  <a:tcPr marL="68580" marR="68580" marT="0" marB="0"/>
                </a:tc>
                <a:tc>
                  <a:txBody>
                    <a:bodyPr/>
                    <a:lstStyle/>
                    <a:p>
                      <a:r>
                        <a:rPr lang="en-GB" sz="1600" b="1" dirty="0">
                          <a:effectLst/>
                        </a:rPr>
                        <a:t>Reduction pain (41%), oedema (24%), ulcer healing 80%</a:t>
                      </a:r>
                    </a:p>
                    <a:p>
                      <a:endParaRPr lang="fr-FR" sz="900" b="1" dirty="0">
                        <a:effectLst/>
                        <a:latin typeface="Times New Roman"/>
                      </a:endParaRPr>
                    </a:p>
                  </a:txBody>
                  <a:tcPr marL="68580" marR="68580" marT="0" marB="0"/>
                </a:tc>
                <a:extLst>
                  <a:ext uri="{0D108BD9-81ED-4DB2-BD59-A6C34878D82A}">
                    <a16:rowId xmlns:a16="http://schemas.microsoft.com/office/drawing/2014/main" val="10006"/>
                  </a:ext>
                </a:extLst>
              </a:tr>
              <a:tr h="0">
                <a:tc>
                  <a:txBody>
                    <a:bodyPr/>
                    <a:lstStyle/>
                    <a:p>
                      <a:r>
                        <a:rPr lang="en-GB" sz="1600" b="1" dirty="0" err="1">
                          <a:solidFill>
                            <a:srgbClr val="0000FF"/>
                          </a:solidFill>
                          <a:effectLst/>
                        </a:rPr>
                        <a:t>Alhalbouni</a:t>
                      </a:r>
                      <a:r>
                        <a:rPr lang="en-GB" sz="1600" b="1" dirty="0">
                          <a:solidFill>
                            <a:srgbClr val="0000FF"/>
                          </a:solidFill>
                          <a:effectLst/>
                        </a:rPr>
                        <a:t> 2012 </a:t>
                      </a:r>
                      <a:endParaRPr lang="fr-FR" sz="1600" b="1" dirty="0">
                        <a:solidFill>
                          <a:srgbClr val="0000FF"/>
                        </a:solidFill>
                        <a:effectLst/>
                        <a:latin typeface="Times New Roman"/>
                      </a:endParaRPr>
                    </a:p>
                  </a:txBody>
                  <a:tcPr marL="68580" marR="68580" marT="0" marB="0"/>
                </a:tc>
                <a:tc>
                  <a:txBody>
                    <a:bodyPr/>
                    <a:lstStyle/>
                    <a:p>
                      <a:r>
                        <a:rPr lang="en-GB" sz="1600" b="1">
                          <a:effectLst/>
                        </a:rPr>
                        <a:t>Retrospective cohort</a:t>
                      </a:r>
                      <a:endParaRPr lang="fr-FR" sz="1600" b="1">
                        <a:effectLst/>
                        <a:latin typeface="Times New Roman"/>
                      </a:endParaRPr>
                    </a:p>
                  </a:txBody>
                  <a:tcPr marL="68580" marR="68580" marT="0" marB="0"/>
                </a:tc>
                <a:tc>
                  <a:txBody>
                    <a:bodyPr/>
                    <a:lstStyle/>
                    <a:p>
                      <a:r>
                        <a:rPr lang="en-GB" sz="1600" b="1">
                          <a:effectLst/>
                        </a:rPr>
                        <a:t>56</a:t>
                      </a:r>
                      <a:endParaRPr lang="fr-FR" sz="1600" b="1">
                        <a:effectLst/>
                        <a:latin typeface="Times New Roman"/>
                      </a:endParaRPr>
                    </a:p>
                  </a:txBody>
                  <a:tcPr marL="68580" marR="68580" marT="0" marB="0"/>
                </a:tc>
                <a:tc>
                  <a:txBody>
                    <a:bodyPr/>
                    <a:lstStyle/>
                    <a:p>
                      <a:r>
                        <a:rPr lang="en-GB" sz="1600" b="1" dirty="0">
                          <a:effectLst/>
                        </a:rPr>
                        <a:t>ulcer healing 58%</a:t>
                      </a:r>
                    </a:p>
                    <a:p>
                      <a:endParaRPr lang="fr-FR" sz="900" b="1" dirty="0">
                        <a:effectLst/>
                        <a:latin typeface="Times New Roman"/>
                      </a:endParaRPr>
                    </a:p>
                  </a:txBody>
                  <a:tcPr marL="68580" marR="68580" marT="0" marB="0"/>
                </a:tc>
                <a:extLst>
                  <a:ext uri="{0D108BD9-81ED-4DB2-BD59-A6C34878D82A}">
                    <a16:rowId xmlns:a16="http://schemas.microsoft.com/office/drawing/2014/main" val="10007"/>
                  </a:ext>
                </a:extLst>
              </a:tr>
              <a:tr h="0">
                <a:tc>
                  <a:txBody>
                    <a:bodyPr/>
                    <a:lstStyle/>
                    <a:p>
                      <a:r>
                        <a:rPr lang="en-GB" sz="1600" b="1" dirty="0" err="1">
                          <a:solidFill>
                            <a:srgbClr val="0000FF"/>
                          </a:solidFill>
                          <a:effectLst/>
                        </a:rPr>
                        <a:t>Nayak</a:t>
                      </a:r>
                      <a:r>
                        <a:rPr lang="en-GB" sz="1600" b="1" dirty="0">
                          <a:solidFill>
                            <a:srgbClr val="0000FF"/>
                          </a:solidFill>
                          <a:effectLst/>
                        </a:rPr>
                        <a:t> 2012 </a:t>
                      </a:r>
                      <a:endParaRPr lang="fr-FR" sz="1600" b="1" dirty="0">
                        <a:solidFill>
                          <a:srgbClr val="0000FF"/>
                        </a:solidFill>
                        <a:effectLst/>
                        <a:latin typeface="Times New Roman"/>
                      </a:endParaRPr>
                    </a:p>
                  </a:txBody>
                  <a:tcPr marL="68580" marR="68580" marT="0" marB="0"/>
                </a:tc>
                <a:tc>
                  <a:txBody>
                    <a:bodyPr/>
                    <a:lstStyle/>
                    <a:p>
                      <a:r>
                        <a:rPr lang="en-GB" sz="1600" b="1" dirty="0">
                          <a:effectLst/>
                        </a:rPr>
                        <a:t>Retrospective cohort</a:t>
                      </a:r>
                      <a:endParaRPr lang="fr-FR" sz="1600" b="1" dirty="0">
                        <a:effectLst/>
                        <a:latin typeface="Times New Roman"/>
                      </a:endParaRPr>
                    </a:p>
                  </a:txBody>
                  <a:tcPr marL="68580" marR="68580" marT="0" marB="0"/>
                </a:tc>
                <a:tc>
                  <a:txBody>
                    <a:bodyPr/>
                    <a:lstStyle/>
                    <a:p>
                      <a:r>
                        <a:rPr lang="en-GB" sz="1600" b="1">
                          <a:effectLst/>
                        </a:rPr>
                        <a:t>45</a:t>
                      </a:r>
                      <a:endParaRPr lang="fr-FR" sz="1600" b="1">
                        <a:effectLst/>
                        <a:latin typeface="Times New Roman"/>
                      </a:endParaRPr>
                    </a:p>
                  </a:txBody>
                  <a:tcPr marL="68580" marR="68580" marT="0" marB="0"/>
                </a:tc>
                <a:tc>
                  <a:txBody>
                    <a:bodyPr/>
                    <a:lstStyle/>
                    <a:p>
                      <a:r>
                        <a:rPr lang="en-GB" sz="1600" b="1" dirty="0">
                          <a:effectLst/>
                        </a:rPr>
                        <a:t>Reduction pain (42%), oedema (55%), ulcer healing 86%</a:t>
                      </a:r>
                    </a:p>
                    <a:p>
                      <a:endParaRPr lang="fr-FR" sz="900" b="1" dirty="0">
                        <a:effectLst/>
                        <a:latin typeface="Times New Roman"/>
                      </a:endParaRPr>
                    </a:p>
                  </a:txBody>
                  <a:tcPr marL="68580" marR="68580" marT="0" marB="0"/>
                </a:tc>
                <a:extLst>
                  <a:ext uri="{0D108BD9-81ED-4DB2-BD59-A6C34878D82A}">
                    <a16:rowId xmlns:a16="http://schemas.microsoft.com/office/drawing/2014/main" val="10008"/>
                  </a:ext>
                </a:extLst>
              </a:tr>
              <a:tr h="0">
                <a:tc>
                  <a:txBody>
                    <a:bodyPr/>
                    <a:lstStyle/>
                    <a:p>
                      <a:r>
                        <a:rPr lang="en-GB" sz="1600" b="1" dirty="0">
                          <a:solidFill>
                            <a:srgbClr val="0000FF"/>
                          </a:solidFill>
                          <a:effectLst/>
                        </a:rPr>
                        <a:t>Ye 2012 </a:t>
                      </a:r>
                      <a:endParaRPr lang="fr-FR" sz="1600" b="1" dirty="0">
                        <a:solidFill>
                          <a:srgbClr val="0000FF"/>
                        </a:solidFill>
                        <a:effectLst/>
                        <a:latin typeface="Times New Roman"/>
                      </a:endParaRPr>
                    </a:p>
                  </a:txBody>
                  <a:tcPr marL="68580" marR="68580" marT="0" marB="0"/>
                </a:tc>
                <a:tc>
                  <a:txBody>
                    <a:bodyPr/>
                    <a:lstStyle/>
                    <a:p>
                      <a:r>
                        <a:rPr lang="en-GB" sz="1600" b="1" dirty="0">
                          <a:effectLst/>
                        </a:rPr>
                        <a:t>Retrospective cohort</a:t>
                      </a:r>
                      <a:endParaRPr lang="fr-FR" sz="1600" b="1" dirty="0">
                        <a:effectLst/>
                        <a:latin typeface="Times New Roman"/>
                      </a:endParaRPr>
                    </a:p>
                  </a:txBody>
                  <a:tcPr marL="68580" marR="68580" marT="0" marB="0"/>
                </a:tc>
                <a:tc>
                  <a:txBody>
                    <a:bodyPr/>
                    <a:lstStyle/>
                    <a:p>
                      <a:r>
                        <a:rPr lang="en-GB" sz="1600" b="1">
                          <a:effectLst/>
                        </a:rPr>
                        <a:t>224</a:t>
                      </a:r>
                      <a:endParaRPr lang="fr-FR" sz="1600" b="1">
                        <a:effectLst/>
                        <a:latin typeface="Times New Roman"/>
                      </a:endParaRPr>
                    </a:p>
                  </a:txBody>
                  <a:tcPr marL="68580" marR="68580" marT="0" marB="0"/>
                </a:tc>
                <a:tc>
                  <a:txBody>
                    <a:bodyPr/>
                    <a:lstStyle/>
                    <a:p>
                      <a:r>
                        <a:rPr lang="en-GB" sz="1600" b="1" dirty="0">
                          <a:effectLst/>
                        </a:rPr>
                        <a:t>Reduction pain (89%) (mean 4.3 to 0.4), ulcer healing 82%</a:t>
                      </a:r>
                    </a:p>
                    <a:p>
                      <a:endParaRPr lang="fr-FR" sz="900" b="1" dirty="0">
                        <a:effectLst/>
                        <a:latin typeface="Times New Roman"/>
                      </a:endParaRPr>
                    </a:p>
                  </a:txBody>
                  <a:tcPr marL="68580" marR="68580" marT="0" marB="0"/>
                </a:tc>
                <a:extLst>
                  <a:ext uri="{0D108BD9-81ED-4DB2-BD59-A6C34878D82A}">
                    <a16:rowId xmlns:a16="http://schemas.microsoft.com/office/drawing/2014/main" val="10009"/>
                  </a:ext>
                </a:extLst>
              </a:tr>
              <a:tr h="0">
                <a:tc>
                  <a:txBody>
                    <a:bodyPr/>
                    <a:lstStyle/>
                    <a:p>
                      <a:r>
                        <a:rPr lang="en-GB" sz="1600" b="1" dirty="0">
                          <a:solidFill>
                            <a:srgbClr val="0000FF"/>
                          </a:solidFill>
                          <a:effectLst/>
                        </a:rPr>
                        <a:t>Ye 2014</a:t>
                      </a:r>
                      <a:endParaRPr lang="fr-FR" sz="1600" b="1" dirty="0">
                        <a:solidFill>
                          <a:srgbClr val="0000FF"/>
                        </a:solidFill>
                        <a:effectLst/>
                        <a:latin typeface="Times New Roman"/>
                      </a:endParaRPr>
                    </a:p>
                  </a:txBody>
                  <a:tcPr marL="68580" marR="68580" marT="0" marB="0"/>
                </a:tc>
                <a:tc>
                  <a:txBody>
                    <a:bodyPr/>
                    <a:lstStyle/>
                    <a:p>
                      <a:r>
                        <a:rPr lang="en-GB" sz="1600" b="1" dirty="0">
                          <a:effectLst/>
                        </a:rPr>
                        <a:t>Retrospective cohort</a:t>
                      </a:r>
                      <a:endParaRPr lang="fr-FR" sz="1600" b="1" dirty="0">
                        <a:effectLst/>
                        <a:latin typeface="Times New Roman"/>
                      </a:endParaRPr>
                    </a:p>
                  </a:txBody>
                  <a:tcPr marL="68580" marR="68580" marT="0" marB="0"/>
                </a:tc>
                <a:tc>
                  <a:txBody>
                    <a:bodyPr/>
                    <a:lstStyle/>
                    <a:p>
                      <a:r>
                        <a:rPr lang="en-GB" sz="1600" b="1">
                          <a:effectLst/>
                        </a:rPr>
                        <a:t>118</a:t>
                      </a:r>
                      <a:endParaRPr lang="fr-FR" sz="1600" b="1">
                        <a:effectLst/>
                        <a:latin typeface="Times New Roman"/>
                      </a:endParaRPr>
                    </a:p>
                  </a:txBody>
                  <a:tcPr marL="68580" marR="68580" marT="0" marB="0"/>
                </a:tc>
                <a:tc>
                  <a:txBody>
                    <a:bodyPr/>
                    <a:lstStyle/>
                    <a:p>
                      <a:r>
                        <a:rPr lang="en-GB" sz="1600" b="1" dirty="0">
                          <a:effectLst/>
                        </a:rPr>
                        <a:t>Reduction pain (72%), oedema (70%), ulcer healing 78%</a:t>
                      </a:r>
                    </a:p>
                    <a:p>
                      <a:endParaRPr lang="fr-FR" sz="1400" b="1" dirty="0">
                        <a:effectLst/>
                        <a:latin typeface="Times New Roman"/>
                      </a:endParaRPr>
                    </a:p>
                  </a:txBody>
                  <a:tcPr marL="68580" marR="68580" marT="0" marB="0"/>
                </a:tc>
                <a:extLst>
                  <a:ext uri="{0D108BD9-81ED-4DB2-BD59-A6C34878D82A}">
                    <a16:rowId xmlns:a16="http://schemas.microsoft.com/office/drawing/2014/main" val="10010"/>
                  </a:ext>
                </a:extLst>
              </a:tr>
            </a:tbl>
          </a:graphicData>
        </a:graphic>
      </p:graphicFrame>
      <p:sp>
        <p:nvSpPr>
          <p:cNvPr id="4" name="Rectangle 3"/>
          <p:cNvSpPr/>
          <p:nvPr/>
        </p:nvSpPr>
        <p:spPr bwMode="auto">
          <a:xfrm>
            <a:off x="877825" y="6199653"/>
            <a:ext cx="11314175" cy="65240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hangingPunct="0"/>
            <a:r>
              <a:rPr lang="fr-FR" b="1" dirty="0" err="1"/>
              <a:t>Only</a:t>
            </a:r>
            <a:r>
              <a:rPr lang="fr-FR" b="1" dirty="0"/>
              <a:t> one </a:t>
            </a:r>
            <a:r>
              <a:rPr lang="fr-FR" b="1" dirty="0" err="1"/>
              <a:t>study</a:t>
            </a:r>
            <a:r>
              <a:rPr lang="fr-FR" b="1" dirty="0"/>
              <a:t> </a:t>
            </a:r>
            <a:r>
              <a:rPr lang="fr-FR" b="1" dirty="0" err="1"/>
              <a:t>compared</a:t>
            </a:r>
            <a:r>
              <a:rPr lang="fr-FR" b="1" dirty="0"/>
              <a:t> </a:t>
            </a:r>
            <a:r>
              <a:rPr lang="fr-FR" b="1" dirty="0" err="1"/>
              <a:t>angioplasty</a:t>
            </a:r>
            <a:r>
              <a:rPr lang="fr-FR" b="1" dirty="0"/>
              <a:t> (n = 22) to ECS </a:t>
            </a:r>
            <a:r>
              <a:rPr lang="en-US" b="1" dirty="0"/>
              <a:t>(n=22) (n= 94), in </a:t>
            </a:r>
            <a:r>
              <a:rPr lang="en-US" b="1" dirty="0" err="1"/>
              <a:t>favour</a:t>
            </a:r>
            <a:r>
              <a:rPr lang="en-US" b="1" dirty="0"/>
              <a:t> of angioplasty (uncontrolled retrospective study)</a:t>
            </a:r>
            <a:endParaRPr lang="fr-FR" b="1" dirty="0"/>
          </a:p>
        </p:txBody>
      </p:sp>
    </p:spTree>
    <p:custDataLst>
      <p:tags r:id="rId1"/>
    </p:custDataLst>
    <p:extLst>
      <p:ext uri="{BB962C8B-B14F-4D97-AF65-F5344CB8AC3E}">
        <p14:creationId xmlns:p14="http://schemas.microsoft.com/office/powerpoint/2010/main" val="12597666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Mentions légales …</a:t>
            </a:r>
          </a:p>
        </p:txBody>
      </p:sp>
      <p:sp>
        <p:nvSpPr>
          <p:cNvPr id="3" name="Espace réservé du contenu 2"/>
          <p:cNvSpPr>
            <a:spLocks noGrp="1"/>
          </p:cNvSpPr>
          <p:nvPr>
            <p:ph idx="1"/>
          </p:nvPr>
        </p:nvSpPr>
        <p:spPr>
          <a:xfrm>
            <a:off x="883332" y="2006042"/>
            <a:ext cx="10583008" cy="4351338"/>
          </a:xfrm>
        </p:spPr>
        <p:txBody>
          <a:bodyPr>
            <a:normAutofit/>
          </a:bodyPr>
          <a:lstStyle/>
          <a:p>
            <a:pPr algn="just"/>
            <a:r>
              <a:rPr lang="fr-FR" altLang="fr-FR" sz="2000" b="0" dirty="0"/>
              <a:t>L'ensemble de ce document relève des législations française et internationale sur le droit d'auteur et la propriété intellectuelle. Tous les droits de reproduction de tout ou partie sont réservés pour les textes ainsi que pour l'ensemble des documents iconographiques, photographiques, vidéos et sonores.</a:t>
            </a:r>
          </a:p>
          <a:p>
            <a:pPr algn="just"/>
            <a:endParaRPr lang="fr-FR" altLang="fr-FR" sz="2000" b="0" dirty="0"/>
          </a:p>
          <a:p>
            <a:pPr algn="just"/>
            <a:r>
              <a:rPr lang="fr-FR" altLang="fr-FR" sz="2000" b="0" dirty="0"/>
              <a:t>Ce document est interdit à la vente ou à la location. Sa diffusion, duplication, mise à disposition du public (sous quelque forme ou support que ce soit), mise en réseau, partielles ou totales, sont strictement réservées au Collège des Enseignants de Médecine Vasculaire.</a:t>
            </a:r>
          </a:p>
          <a:p>
            <a:pPr algn="just"/>
            <a:endParaRPr lang="fr-FR" altLang="fr-FR" sz="2000" b="0" dirty="0"/>
          </a:p>
          <a:p>
            <a:pPr algn="just"/>
            <a:r>
              <a:rPr lang="fr-FR" altLang="fr-FR" sz="2000" b="0" dirty="0"/>
              <a:t>L'utilisation de ce document est strictement réservée à l'usage privé des étudiants inscrits à l’université en 3</a:t>
            </a:r>
            <a:r>
              <a:rPr lang="fr-FR" altLang="fr-FR" sz="2000" b="0" baseline="30000" dirty="0"/>
              <a:t>ème</a:t>
            </a:r>
            <a:r>
              <a:rPr lang="fr-FR" altLang="fr-FR" sz="2000" b="0" dirty="0"/>
              <a:t> cycle des études médicales, et non destinée à une utilisation collective, gratuite ou payante.</a:t>
            </a:r>
          </a:p>
        </p:txBody>
      </p:sp>
    </p:spTree>
    <p:custDataLst>
      <p:tags r:id="rId1"/>
    </p:custDataLst>
    <p:extLst>
      <p:ext uri="{BB962C8B-B14F-4D97-AF65-F5344CB8AC3E}">
        <p14:creationId xmlns:p14="http://schemas.microsoft.com/office/powerpoint/2010/main" val="1197955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7"/>
          <p:cNvSpPr txBox="1">
            <a:spLocks/>
          </p:cNvSpPr>
          <p:nvPr/>
        </p:nvSpPr>
        <p:spPr bwMode="auto">
          <a:xfrm>
            <a:off x="367608" y="3085823"/>
            <a:ext cx="880645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28600" rIns="0"/>
          <a:lstStyle>
            <a:lvl1pPr marL="228600" indent="-228600">
              <a:defRPr sz="3200">
                <a:solidFill>
                  <a:schemeClr val="tx1"/>
                </a:solidFill>
                <a:latin typeface="Arial" charset="0"/>
                <a:ea typeface="ＭＳ Ｐゴシック" charset="0"/>
              </a:defRPr>
            </a:lvl1pPr>
            <a:lvl2pPr marL="800100" indent="-228600">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nSpc>
                <a:spcPct val="90000"/>
              </a:lnSpc>
              <a:spcBef>
                <a:spcPts val="1500"/>
              </a:spcBef>
              <a:buClr>
                <a:schemeClr val="tx2"/>
              </a:buClr>
              <a:buSzPct val="120000"/>
              <a:buFontTx/>
              <a:buChar char="•"/>
            </a:pPr>
            <a:r>
              <a:rPr lang="en-US" sz="2800" b="1" dirty="0" err="1">
                <a:solidFill>
                  <a:srgbClr val="0000FF"/>
                </a:solidFill>
              </a:rPr>
              <a:t>Principaux</a:t>
            </a:r>
            <a:r>
              <a:rPr lang="en-US" sz="2800" b="1" dirty="0">
                <a:solidFill>
                  <a:srgbClr val="0000FF"/>
                </a:solidFill>
              </a:rPr>
              <a:t> </a:t>
            </a:r>
            <a:r>
              <a:rPr lang="en-US" sz="2800" b="1" dirty="0" err="1">
                <a:solidFill>
                  <a:srgbClr val="0000FF"/>
                </a:solidFill>
              </a:rPr>
              <a:t>objectifs</a:t>
            </a:r>
            <a:r>
              <a:rPr lang="en-US" sz="2800" b="1" dirty="0">
                <a:solidFill>
                  <a:srgbClr val="0000FF"/>
                </a:solidFill>
              </a:rPr>
              <a:t> de la </a:t>
            </a:r>
            <a:r>
              <a:rPr lang="en-US" sz="2800" b="1" dirty="0" err="1">
                <a:solidFill>
                  <a:srgbClr val="0000FF"/>
                </a:solidFill>
              </a:rPr>
              <a:t>résorbtion</a:t>
            </a:r>
            <a:r>
              <a:rPr lang="en-US" sz="2800" b="1" dirty="0">
                <a:solidFill>
                  <a:srgbClr val="0000FF"/>
                </a:solidFill>
              </a:rPr>
              <a:t> du thrombus (</a:t>
            </a:r>
            <a:r>
              <a:rPr lang="en-US" sz="2800" b="1" dirty="0" err="1">
                <a:solidFill>
                  <a:srgbClr val="0000FF"/>
                </a:solidFill>
              </a:rPr>
              <a:t>thrombolyse</a:t>
            </a:r>
            <a:r>
              <a:rPr lang="en-US" sz="2800" b="1" dirty="0">
                <a:solidFill>
                  <a:srgbClr val="0000FF"/>
                </a:solidFill>
              </a:rPr>
              <a:t>)</a:t>
            </a:r>
          </a:p>
          <a:p>
            <a:pPr>
              <a:lnSpc>
                <a:spcPct val="90000"/>
              </a:lnSpc>
              <a:spcBef>
                <a:spcPts val="1500"/>
              </a:spcBef>
              <a:buClr>
                <a:schemeClr val="tx2"/>
              </a:buClr>
              <a:buSzPct val="120000"/>
              <a:buFontTx/>
              <a:buChar char="•"/>
            </a:pPr>
            <a:endParaRPr lang="en-US" sz="1000" b="1" dirty="0">
              <a:solidFill>
                <a:srgbClr val="0000FF"/>
              </a:solidFill>
            </a:endParaRPr>
          </a:p>
          <a:p>
            <a:pPr lvl="1">
              <a:lnSpc>
                <a:spcPct val="90000"/>
              </a:lnSpc>
              <a:spcBef>
                <a:spcPts val="600"/>
              </a:spcBef>
              <a:buClr>
                <a:srgbClr val="99CCEB"/>
              </a:buClr>
              <a:buSzPct val="120000"/>
              <a:buFont typeface="Arial" charset="0"/>
              <a:buChar char="•"/>
            </a:pPr>
            <a:r>
              <a:rPr lang="en-US" b="1" dirty="0" err="1">
                <a:solidFill>
                  <a:srgbClr val="0000FF"/>
                </a:solidFill>
              </a:rPr>
              <a:t>Réduire</a:t>
            </a:r>
            <a:r>
              <a:rPr lang="en-US" b="1" dirty="0">
                <a:solidFill>
                  <a:srgbClr val="0000FF"/>
                </a:solidFill>
              </a:rPr>
              <a:t> les symptoms </a:t>
            </a:r>
            <a:r>
              <a:rPr lang="en-US" b="1" dirty="0" err="1">
                <a:solidFill>
                  <a:srgbClr val="0000FF"/>
                </a:solidFill>
              </a:rPr>
              <a:t>à</a:t>
            </a:r>
            <a:r>
              <a:rPr lang="en-US" b="1" dirty="0">
                <a:solidFill>
                  <a:srgbClr val="0000FF"/>
                </a:solidFill>
              </a:rPr>
              <a:t> la phase </a:t>
            </a:r>
            <a:r>
              <a:rPr lang="en-US" b="1" dirty="0" err="1">
                <a:solidFill>
                  <a:srgbClr val="0000FF"/>
                </a:solidFill>
              </a:rPr>
              <a:t>aigüe</a:t>
            </a:r>
            <a:endParaRPr lang="en-US" b="1" dirty="0">
              <a:solidFill>
                <a:srgbClr val="0000FF"/>
              </a:solidFill>
            </a:endParaRPr>
          </a:p>
          <a:p>
            <a:pPr lvl="1">
              <a:lnSpc>
                <a:spcPct val="90000"/>
              </a:lnSpc>
              <a:spcBef>
                <a:spcPts val="600"/>
              </a:spcBef>
              <a:buClr>
                <a:srgbClr val="99CCEB"/>
              </a:buClr>
              <a:buSzPct val="120000"/>
              <a:buFont typeface="Arial" charset="0"/>
              <a:buChar char="•"/>
            </a:pPr>
            <a:r>
              <a:rPr lang="en-US" b="1" dirty="0" err="1">
                <a:solidFill>
                  <a:srgbClr val="0000FF"/>
                </a:solidFill>
              </a:rPr>
              <a:t>Prévenir</a:t>
            </a:r>
            <a:r>
              <a:rPr lang="en-US" b="1" dirty="0">
                <a:solidFill>
                  <a:srgbClr val="0000FF"/>
                </a:solidFill>
              </a:rPr>
              <a:t> le syndrome post </a:t>
            </a:r>
            <a:r>
              <a:rPr lang="en-US" b="1" dirty="0" err="1">
                <a:solidFill>
                  <a:srgbClr val="0000FF"/>
                </a:solidFill>
              </a:rPr>
              <a:t>thrombotique</a:t>
            </a:r>
            <a:r>
              <a:rPr lang="en-US" b="1" dirty="0">
                <a:solidFill>
                  <a:srgbClr val="0000FF"/>
                </a:solidFill>
              </a:rPr>
              <a:t> (SPT)</a:t>
            </a:r>
          </a:p>
        </p:txBody>
      </p:sp>
      <p:pic>
        <p:nvPicPr>
          <p:cNvPr id="1116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53201" y="3102313"/>
            <a:ext cx="2371743" cy="1717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 name="ZoneTexte 6"/>
          <p:cNvSpPr txBox="1"/>
          <p:nvPr/>
        </p:nvSpPr>
        <p:spPr>
          <a:xfrm>
            <a:off x="0" y="1761018"/>
            <a:ext cx="12191998" cy="569387"/>
          </a:xfrm>
          <a:prstGeom prst="rect">
            <a:avLst/>
          </a:prstGeom>
          <a:noFill/>
        </p:spPr>
        <p:txBody>
          <a:bodyPr wrap="square" rtlCol="0">
            <a:spAutoFit/>
          </a:bodyPr>
          <a:lstStyle/>
          <a:p>
            <a:r>
              <a:rPr lang="en-US" sz="3100" b="1" dirty="0">
                <a:solidFill>
                  <a:srgbClr val="FF0000"/>
                </a:solidFill>
              </a:rPr>
              <a:t>Le </a:t>
            </a:r>
            <a:r>
              <a:rPr lang="en-US" sz="3100" b="1" dirty="0" err="1">
                <a:solidFill>
                  <a:srgbClr val="FF0000"/>
                </a:solidFill>
              </a:rPr>
              <a:t>traitement</a:t>
            </a:r>
            <a:r>
              <a:rPr lang="en-US" sz="3100" b="1" dirty="0">
                <a:solidFill>
                  <a:srgbClr val="FF0000"/>
                </a:solidFill>
              </a:rPr>
              <a:t> anticoagulant </a:t>
            </a:r>
            <a:r>
              <a:rPr lang="en-US" sz="3100" b="1" dirty="0" err="1">
                <a:solidFill>
                  <a:srgbClr val="FF0000"/>
                </a:solidFill>
              </a:rPr>
              <a:t>n’a</a:t>
            </a:r>
            <a:r>
              <a:rPr lang="en-US" sz="3100" b="1" dirty="0">
                <a:solidFill>
                  <a:srgbClr val="FF0000"/>
                </a:solidFill>
              </a:rPr>
              <a:t> pas </a:t>
            </a:r>
            <a:r>
              <a:rPr lang="en-US" sz="3100" b="1" dirty="0" err="1">
                <a:solidFill>
                  <a:srgbClr val="FF0000"/>
                </a:solidFill>
              </a:rPr>
              <a:t>d’effet</a:t>
            </a:r>
            <a:r>
              <a:rPr lang="en-US" sz="3100" b="1" dirty="0">
                <a:solidFill>
                  <a:srgbClr val="FF0000"/>
                </a:solidFill>
              </a:rPr>
              <a:t> sur la </a:t>
            </a:r>
            <a:r>
              <a:rPr lang="en-US" sz="3100" b="1" dirty="0" err="1">
                <a:solidFill>
                  <a:srgbClr val="FF0000"/>
                </a:solidFill>
              </a:rPr>
              <a:t>résorbtion</a:t>
            </a:r>
            <a:r>
              <a:rPr lang="en-US" sz="3100" b="1" dirty="0">
                <a:solidFill>
                  <a:srgbClr val="FF0000"/>
                </a:solidFill>
              </a:rPr>
              <a:t> du thrombus</a:t>
            </a:r>
          </a:p>
        </p:txBody>
      </p:sp>
      <p:sp>
        <p:nvSpPr>
          <p:cNvPr id="9" name="Title 4">
            <a:extLst>
              <a:ext uri="{FF2B5EF4-FFF2-40B4-BE49-F238E27FC236}">
                <a16:creationId xmlns:a16="http://schemas.microsoft.com/office/drawing/2014/main" id="{B0AC2F4A-0F6F-4198-9066-339B14077E1F}"/>
              </a:ext>
            </a:extLst>
          </p:cNvPr>
          <p:cNvSpPr>
            <a:spLocks noGrp="1"/>
          </p:cNvSpPr>
          <p:nvPr>
            <p:ph type="title"/>
          </p:nvPr>
        </p:nvSpPr>
        <p:spPr>
          <a:xfrm>
            <a:off x="0" y="512064"/>
            <a:ext cx="12191999" cy="784438"/>
          </a:xfrm>
        </p:spPr>
        <p:txBody>
          <a:bodyPr>
            <a:normAutofit/>
          </a:bodyPr>
          <a:lstStyle/>
          <a:p>
            <a:pPr eaLnBrk="1" hangingPunct="1"/>
            <a:r>
              <a:rPr lang="en-US" sz="3800" b="1" dirty="0" err="1">
                <a:latin typeface="Arial" charset="0"/>
              </a:rPr>
              <a:t>Traitement</a:t>
            </a:r>
            <a:r>
              <a:rPr lang="en-US" sz="3800" b="1" dirty="0">
                <a:latin typeface="Arial" charset="0"/>
              </a:rPr>
              <a:t> de la MTEV</a:t>
            </a:r>
          </a:p>
        </p:txBody>
      </p:sp>
    </p:spTree>
    <p:custDataLst>
      <p:tags r:id="rId1"/>
    </p:custDataLst>
    <p:extLst>
      <p:ext uri="{BB962C8B-B14F-4D97-AF65-F5344CB8AC3E}">
        <p14:creationId xmlns:p14="http://schemas.microsoft.com/office/powerpoint/2010/main" val="3404937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82718"/>
            <a:ext cx="10041223" cy="1162050"/>
          </a:xfrm>
        </p:spPr>
        <p:txBody>
          <a:bodyPr>
            <a:normAutofit fontScale="90000"/>
          </a:bodyPr>
          <a:lstStyle/>
          <a:p>
            <a:r>
              <a:rPr lang="fr-FR" b="1" i="0" dirty="0">
                <a:effectLst/>
                <a:latin typeface="+mn-lt"/>
              </a:rPr>
              <a:t>Evolution après Thrombose veineuse profonde</a:t>
            </a:r>
          </a:p>
        </p:txBody>
      </p:sp>
      <p:sp>
        <p:nvSpPr>
          <p:cNvPr id="3" name="Rectangle 2"/>
          <p:cNvSpPr/>
          <p:nvPr/>
        </p:nvSpPr>
        <p:spPr bwMode="auto">
          <a:xfrm>
            <a:off x="4367808" y="2690814"/>
            <a:ext cx="72008" cy="162123"/>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fr-FR" sz="2400">
              <a:latin typeface="Times New Roman" pitchFamily="18" charset="0"/>
            </a:endParaRPr>
          </a:p>
        </p:txBody>
      </p:sp>
      <p:sp>
        <p:nvSpPr>
          <p:cNvPr id="4" name="Rectangle 3"/>
          <p:cNvSpPr/>
          <p:nvPr/>
        </p:nvSpPr>
        <p:spPr bwMode="auto">
          <a:xfrm>
            <a:off x="4367809" y="3645024"/>
            <a:ext cx="45719" cy="522164"/>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fr-FR" sz="2400">
              <a:latin typeface="Times New Roman" pitchFamily="18" charset="0"/>
            </a:endParaRPr>
          </a:p>
        </p:txBody>
      </p:sp>
      <p:sp>
        <p:nvSpPr>
          <p:cNvPr id="11" name="Rectangle 10"/>
          <p:cNvSpPr/>
          <p:nvPr/>
        </p:nvSpPr>
        <p:spPr bwMode="auto">
          <a:xfrm>
            <a:off x="4727849" y="3906107"/>
            <a:ext cx="45719" cy="452141"/>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fr-FR" sz="2400">
              <a:latin typeface="Times New Roman" pitchFamily="18" charset="0"/>
            </a:endParaRPr>
          </a:p>
        </p:txBody>
      </p:sp>
      <p:grpSp>
        <p:nvGrpSpPr>
          <p:cNvPr id="17" name="Groupe 16"/>
          <p:cNvGrpSpPr/>
          <p:nvPr/>
        </p:nvGrpSpPr>
        <p:grpSpPr>
          <a:xfrm>
            <a:off x="166255" y="2389731"/>
            <a:ext cx="11583400" cy="3733182"/>
            <a:chOff x="30932" y="2389731"/>
            <a:chExt cx="10693835" cy="3733182"/>
          </a:xfrm>
        </p:grpSpPr>
        <p:grpSp>
          <p:nvGrpSpPr>
            <p:cNvPr id="16" name="Groupe 15"/>
            <p:cNvGrpSpPr/>
            <p:nvPr/>
          </p:nvGrpSpPr>
          <p:grpSpPr>
            <a:xfrm>
              <a:off x="318964" y="2389731"/>
              <a:ext cx="9535611" cy="2600325"/>
              <a:chOff x="318964" y="2389731"/>
              <a:chExt cx="9535611" cy="2600325"/>
            </a:xfrm>
          </p:grpSpPr>
          <p:pic>
            <p:nvPicPr>
              <p:cNvPr id="133148" name="Picture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7061" y="2690813"/>
                <a:ext cx="1250575" cy="1746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9" name="Picture 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5348" y="2690813"/>
                <a:ext cx="1261842" cy="1667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0" name="Picture 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9684" y="2477258"/>
                <a:ext cx="3054891" cy="188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1" name="Picture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8964" y="2389731"/>
                <a:ext cx="2857500" cy="2600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 name="ZoneTexte 4"/>
            <p:cNvSpPr txBox="1"/>
            <p:nvPr/>
          </p:nvSpPr>
          <p:spPr>
            <a:xfrm>
              <a:off x="30932" y="5661248"/>
              <a:ext cx="10693835" cy="461665"/>
            </a:xfrm>
            <a:prstGeom prst="rect">
              <a:avLst/>
            </a:prstGeom>
            <a:noFill/>
          </p:spPr>
          <p:txBody>
            <a:bodyPr wrap="square" rtlCol="0">
              <a:spAutoFit/>
            </a:bodyPr>
            <a:lstStyle/>
            <a:p>
              <a:r>
                <a:rPr lang="fr-FR" sz="2400" b="1" dirty="0"/>
                <a:t>Résolution Complete	     	        Reflux		  </a:t>
              </a:r>
              <a:r>
                <a:rPr lang="fr-FR" sz="2400" b="1" dirty="0" err="1"/>
                <a:t>Residual</a:t>
              </a:r>
              <a:r>
                <a:rPr lang="fr-FR" sz="2400" b="1" dirty="0"/>
                <a:t> </a:t>
              </a:r>
              <a:r>
                <a:rPr lang="fr-FR" sz="2400" b="1" dirty="0" err="1"/>
                <a:t>Obsuctio</a:t>
              </a:r>
              <a:endParaRPr lang="fr-FR" sz="2400" b="1" dirty="0"/>
            </a:p>
          </p:txBody>
        </p:sp>
      </p:grpSp>
      <p:sp>
        <p:nvSpPr>
          <p:cNvPr id="12" name="ZoneTexte 11"/>
          <p:cNvSpPr txBox="1"/>
          <p:nvPr/>
        </p:nvSpPr>
        <p:spPr>
          <a:xfrm>
            <a:off x="6697058" y="6381328"/>
            <a:ext cx="3240054" cy="461665"/>
          </a:xfrm>
          <a:prstGeom prst="rect">
            <a:avLst/>
          </a:prstGeom>
          <a:noFill/>
        </p:spPr>
        <p:txBody>
          <a:bodyPr wrap="none" rtlCol="0">
            <a:spAutoFit/>
          </a:bodyPr>
          <a:lstStyle/>
          <a:p>
            <a:r>
              <a:rPr lang="fr-FR" sz="2400" b="1" dirty="0">
                <a:solidFill>
                  <a:srgbClr val="0000FF"/>
                </a:solidFill>
              </a:rPr>
              <a:t>Hyperpression veineuse</a:t>
            </a:r>
          </a:p>
        </p:txBody>
      </p:sp>
      <p:cxnSp>
        <p:nvCxnSpPr>
          <p:cNvPr id="14" name="Connecteur droit 13"/>
          <p:cNvCxnSpPr/>
          <p:nvPr/>
        </p:nvCxnSpPr>
        <p:spPr bwMode="auto">
          <a:xfrm>
            <a:off x="4222150" y="6309320"/>
            <a:ext cx="7527505" cy="0"/>
          </a:xfrm>
          <a:prstGeom prst="line">
            <a:avLst/>
          </a:prstGeom>
          <a:solidFill>
            <a:schemeClr val="accent1"/>
          </a:solidFill>
          <a:ln w="25400" cap="flat" cmpd="sng" algn="ctr">
            <a:solidFill>
              <a:srgbClr val="0000FF"/>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5" name="Groupe 14"/>
          <p:cNvGrpSpPr/>
          <p:nvPr/>
        </p:nvGrpSpPr>
        <p:grpSpPr>
          <a:xfrm>
            <a:off x="5572281" y="2017049"/>
            <a:ext cx="6177374" cy="4054330"/>
            <a:chOff x="1906104" y="-291155"/>
            <a:chExt cx="6177374" cy="4054330"/>
          </a:xfrm>
        </p:grpSpPr>
        <p:pic>
          <p:nvPicPr>
            <p:cNvPr id="133152" name="Picture 3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6104" y="-291155"/>
              <a:ext cx="6177374" cy="4054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1532" y="548680"/>
              <a:ext cx="2179819" cy="1342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9" name="ZoneTexte 18"/>
          <p:cNvSpPr txBox="1"/>
          <p:nvPr/>
        </p:nvSpPr>
        <p:spPr>
          <a:xfrm>
            <a:off x="8722388" y="5855662"/>
            <a:ext cx="3019994" cy="461665"/>
          </a:xfrm>
          <a:prstGeom prst="rect">
            <a:avLst/>
          </a:prstGeom>
          <a:noFill/>
        </p:spPr>
        <p:txBody>
          <a:bodyPr wrap="none" rtlCol="0">
            <a:spAutoFit/>
          </a:bodyPr>
          <a:lstStyle/>
          <a:p>
            <a:r>
              <a:rPr lang="fr-FR" sz="2400" b="1" dirty="0"/>
              <a:t>Obstruction résiduelle</a:t>
            </a:r>
          </a:p>
        </p:txBody>
      </p:sp>
    </p:spTree>
    <p:custDataLst>
      <p:tags r:id="rId1"/>
    </p:custDataLst>
    <p:extLst>
      <p:ext uri="{BB962C8B-B14F-4D97-AF65-F5344CB8AC3E}">
        <p14:creationId xmlns:p14="http://schemas.microsoft.com/office/powerpoint/2010/main" val="898478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0" y="420174"/>
            <a:ext cx="8743950" cy="1162050"/>
          </a:xfrm>
        </p:spPr>
        <p:txBody>
          <a:bodyPr/>
          <a:lstStyle/>
          <a:p>
            <a:r>
              <a:rPr lang="fr-FR" sz="3600" b="1" dirty="0">
                <a:latin typeface="+mn-lt"/>
              </a:rPr>
              <a:t>Evolution après MTEV: obstruction résiduelle</a:t>
            </a:r>
          </a:p>
        </p:txBody>
      </p:sp>
      <p:pic>
        <p:nvPicPr>
          <p:cNvPr id="134146" name="Picture 7" descr="image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014" y="1994461"/>
            <a:ext cx="3528392" cy="2366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7014" y="2057190"/>
            <a:ext cx="3975972"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2" descr="An external file that holds a picture, illustration, etc.&#10;Object name is PulmCirc-006-384.g002.jpg"/>
          <p:cNvSpPr>
            <a:spLocks noChangeAspect="1" noChangeArrowheads="1"/>
          </p:cNvSpPr>
          <p:nvPr/>
        </p:nvSpPr>
        <p:spPr bwMode="auto">
          <a:xfrm>
            <a:off x="1108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 name="AutoShape 4" descr="An external file that holds a picture, illustration, etc.&#10;Object name is PulmCirc-006-384.g002.jpg"/>
          <p:cNvSpPr>
            <a:spLocks noChangeAspect="1" noChangeArrowheads="1"/>
          </p:cNvSpPr>
          <p:nvPr/>
        </p:nvSpPr>
        <p:spPr bwMode="auto">
          <a:xfrm>
            <a:off x="12604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6179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7406" y="4217084"/>
            <a:ext cx="3286125" cy="252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259030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87818"/>
            <a:ext cx="9258300" cy="1143000"/>
          </a:xfrm>
        </p:spPr>
        <p:txBody>
          <a:bodyPr>
            <a:normAutofit fontScale="90000"/>
          </a:bodyPr>
          <a:lstStyle/>
          <a:p>
            <a:r>
              <a:rPr lang="fr-FR" sz="4000" b="1" dirty="0">
                <a:latin typeface="+mn-lt"/>
              </a:rPr>
              <a:t>L’obstruction veineuse résiduelle est fréquente</a:t>
            </a:r>
          </a:p>
        </p:txBody>
      </p:sp>
      <p:pic>
        <p:nvPicPr>
          <p:cNvPr id="131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5977" y="1985360"/>
            <a:ext cx="1562847" cy="3379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3" name="Tableau 12"/>
          <p:cNvGraphicFramePr>
            <a:graphicFrameLocks noGrp="1"/>
          </p:cNvGraphicFramePr>
          <p:nvPr>
            <p:extLst>
              <p:ext uri="{D42A27DB-BD31-4B8C-83A1-F6EECF244321}">
                <p14:modId xmlns:p14="http://schemas.microsoft.com/office/powerpoint/2010/main" val="2624812796"/>
              </p:ext>
            </p:extLst>
          </p:nvPr>
        </p:nvGraphicFramePr>
        <p:xfrm>
          <a:off x="1111751" y="1856152"/>
          <a:ext cx="5112568" cy="3657600"/>
        </p:xfrm>
        <a:graphic>
          <a:graphicData uri="http://schemas.openxmlformats.org/drawingml/2006/table">
            <a:tbl>
              <a:tblPr firstRow="1" bandRow="1">
                <a:tableStyleId>{5C22544A-7EE6-4342-B048-85BDC9FD1C3A}</a:tableStyleId>
              </a:tblPr>
              <a:tblGrid>
                <a:gridCol w="2664296">
                  <a:extLst>
                    <a:ext uri="{9D8B030D-6E8A-4147-A177-3AD203B41FA5}">
                      <a16:colId xmlns:a16="http://schemas.microsoft.com/office/drawing/2014/main" val="20000"/>
                    </a:ext>
                  </a:extLst>
                </a:gridCol>
                <a:gridCol w="2448272">
                  <a:extLst>
                    <a:ext uri="{9D8B030D-6E8A-4147-A177-3AD203B41FA5}">
                      <a16:colId xmlns:a16="http://schemas.microsoft.com/office/drawing/2014/main" val="20001"/>
                    </a:ext>
                  </a:extLst>
                </a:gridCol>
              </a:tblGrid>
              <a:tr h="370840">
                <a:tc>
                  <a:txBody>
                    <a:bodyPr/>
                    <a:lstStyle/>
                    <a:p>
                      <a:endParaRPr lang="fr-FR" sz="2400" b="1" dirty="0"/>
                    </a:p>
                  </a:txBody>
                  <a:tcPr/>
                </a:tc>
                <a:tc>
                  <a:txBody>
                    <a:bodyPr/>
                    <a:lstStyle/>
                    <a:p>
                      <a:pPr algn="ctr"/>
                      <a:r>
                        <a:rPr lang="fr-FR" sz="2400" b="1" dirty="0">
                          <a:solidFill>
                            <a:srgbClr val="0000FF"/>
                          </a:solidFill>
                        </a:rPr>
                        <a:t>RVO (CUS) %</a:t>
                      </a:r>
                    </a:p>
                  </a:txBody>
                  <a:tcPr/>
                </a:tc>
                <a:extLst>
                  <a:ext uri="{0D108BD9-81ED-4DB2-BD59-A6C34878D82A}">
                    <a16:rowId xmlns:a16="http://schemas.microsoft.com/office/drawing/2014/main" val="10000"/>
                  </a:ext>
                </a:extLst>
              </a:tr>
              <a:tr h="370840">
                <a:tc>
                  <a:txBody>
                    <a:bodyPr/>
                    <a:lstStyle/>
                    <a:p>
                      <a:r>
                        <a:rPr lang="fr-FR" sz="2400" b="1" dirty="0" err="1"/>
                        <a:t>Cosmi</a:t>
                      </a:r>
                      <a:r>
                        <a:rPr lang="fr-FR" sz="2400" b="1" dirty="0"/>
                        <a:t> 2010</a:t>
                      </a:r>
                    </a:p>
                  </a:txBody>
                  <a:tcPr/>
                </a:tc>
                <a:tc>
                  <a:txBody>
                    <a:bodyPr/>
                    <a:lstStyle/>
                    <a:p>
                      <a:pPr algn="ctr"/>
                      <a:r>
                        <a:rPr lang="fr-FR" sz="2400" b="1" dirty="0"/>
                        <a:t>37</a:t>
                      </a:r>
                    </a:p>
                  </a:txBody>
                  <a:tcPr/>
                </a:tc>
                <a:extLst>
                  <a:ext uri="{0D108BD9-81ED-4DB2-BD59-A6C34878D82A}">
                    <a16:rowId xmlns:a16="http://schemas.microsoft.com/office/drawing/2014/main" val="10001"/>
                  </a:ext>
                </a:extLst>
              </a:tr>
              <a:tr h="370840">
                <a:tc>
                  <a:txBody>
                    <a:bodyPr/>
                    <a:lstStyle/>
                    <a:p>
                      <a:r>
                        <a:rPr lang="fr-FR" sz="2400" b="1" dirty="0" err="1"/>
                        <a:t>Prandoni</a:t>
                      </a:r>
                      <a:r>
                        <a:rPr lang="fr-FR" sz="2400" b="1" dirty="0"/>
                        <a:t> 2009</a:t>
                      </a:r>
                    </a:p>
                  </a:txBody>
                  <a:tcPr/>
                </a:tc>
                <a:tc>
                  <a:txBody>
                    <a:bodyPr/>
                    <a:lstStyle/>
                    <a:p>
                      <a:pPr algn="ctr"/>
                      <a:r>
                        <a:rPr lang="fr-FR" sz="2400" b="1" dirty="0"/>
                        <a:t>29</a:t>
                      </a:r>
                    </a:p>
                  </a:txBody>
                  <a:tcPr/>
                </a:tc>
                <a:extLst>
                  <a:ext uri="{0D108BD9-81ED-4DB2-BD59-A6C34878D82A}">
                    <a16:rowId xmlns:a16="http://schemas.microsoft.com/office/drawing/2014/main" val="10002"/>
                  </a:ext>
                </a:extLst>
              </a:tr>
              <a:tr h="370840">
                <a:tc>
                  <a:txBody>
                    <a:bodyPr/>
                    <a:lstStyle/>
                    <a:p>
                      <a:r>
                        <a:rPr lang="fr-FR" sz="2400" b="1" dirty="0" err="1"/>
                        <a:t>Siragusa</a:t>
                      </a:r>
                      <a:r>
                        <a:rPr lang="fr-FR" sz="2400" b="1" dirty="0"/>
                        <a:t> 2008*</a:t>
                      </a:r>
                    </a:p>
                  </a:txBody>
                  <a:tcPr/>
                </a:tc>
                <a:tc>
                  <a:txBody>
                    <a:bodyPr/>
                    <a:lstStyle/>
                    <a:p>
                      <a:pPr algn="ctr"/>
                      <a:r>
                        <a:rPr lang="fr-FR" sz="2400" b="1" dirty="0"/>
                        <a:t>70</a:t>
                      </a:r>
                    </a:p>
                  </a:txBody>
                  <a:tcPr/>
                </a:tc>
                <a:extLst>
                  <a:ext uri="{0D108BD9-81ED-4DB2-BD59-A6C34878D82A}">
                    <a16:rowId xmlns:a16="http://schemas.microsoft.com/office/drawing/2014/main" val="10003"/>
                  </a:ext>
                </a:extLst>
              </a:tr>
              <a:tr h="370840">
                <a:tc>
                  <a:txBody>
                    <a:bodyPr/>
                    <a:lstStyle/>
                    <a:p>
                      <a:r>
                        <a:rPr lang="fr-FR" sz="2400" b="1" dirty="0" err="1"/>
                        <a:t>Cosmi</a:t>
                      </a:r>
                      <a:r>
                        <a:rPr lang="fr-FR" sz="2400" b="1" dirty="0"/>
                        <a:t> 2005</a:t>
                      </a:r>
                    </a:p>
                  </a:txBody>
                  <a:tcPr/>
                </a:tc>
                <a:tc>
                  <a:txBody>
                    <a:bodyPr/>
                    <a:lstStyle/>
                    <a:p>
                      <a:pPr algn="ctr"/>
                      <a:r>
                        <a:rPr lang="fr-FR" sz="2400" b="1" dirty="0"/>
                        <a:t>56</a:t>
                      </a:r>
                    </a:p>
                  </a:txBody>
                  <a:tcPr/>
                </a:tc>
                <a:extLst>
                  <a:ext uri="{0D108BD9-81ED-4DB2-BD59-A6C34878D82A}">
                    <a16:rowId xmlns:a16="http://schemas.microsoft.com/office/drawing/2014/main" val="10004"/>
                  </a:ext>
                </a:extLst>
              </a:tr>
              <a:tr h="370840">
                <a:tc>
                  <a:txBody>
                    <a:bodyPr/>
                    <a:lstStyle/>
                    <a:p>
                      <a:r>
                        <a:rPr lang="fr-FR" sz="2400" b="1" dirty="0" err="1"/>
                        <a:t>Cosmi</a:t>
                      </a:r>
                      <a:r>
                        <a:rPr lang="fr-FR" sz="2400" b="1" dirty="0"/>
                        <a:t> 2005b</a:t>
                      </a:r>
                    </a:p>
                  </a:txBody>
                  <a:tcPr/>
                </a:tc>
                <a:tc>
                  <a:txBody>
                    <a:bodyPr/>
                    <a:lstStyle/>
                    <a:p>
                      <a:pPr algn="ctr"/>
                      <a:r>
                        <a:rPr lang="fr-FR" sz="2400" b="1" dirty="0"/>
                        <a:t>58</a:t>
                      </a:r>
                    </a:p>
                  </a:txBody>
                  <a:tcPr/>
                </a:tc>
                <a:extLst>
                  <a:ext uri="{0D108BD9-81ED-4DB2-BD59-A6C34878D82A}">
                    <a16:rowId xmlns:a16="http://schemas.microsoft.com/office/drawing/2014/main" val="10005"/>
                  </a:ext>
                </a:extLst>
              </a:tr>
              <a:tr h="370840">
                <a:tc>
                  <a:txBody>
                    <a:bodyPr/>
                    <a:lstStyle/>
                    <a:p>
                      <a:r>
                        <a:rPr lang="fr-FR" sz="2400" b="1" dirty="0" err="1"/>
                        <a:t>Prandoni</a:t>
                      </a:r>
                      <a:r>
                        <a:rPr lang="fr-FR" sz="2400" b="1" dirty="0"/>
                        <a:t> 2002</a:t>
                      </a:r>
                    </a:p>
                  </a:txBody>
                  <a:tcPr/>
                </a:tc>
                <a:tc>
                  <a:txBody>
                    <a:bodyPr/>
                    <a:lstStyle/>
                    <a:p>
                      <a:pPr algn="ctr"/>
                      <a:r>
                        <a:rPr lang="fr-FR" sz="2400" b="1" dirty="0"/>
                        <a:t>81</a:t>
                      </a:r>
                    </a:p>
                  </a:txBody>
                  <a:tcPr/>
                </a:tc>
                <a:extLst>
                  <a:ext uri="{0D108BD9-81ED-4DB2-BD59-A6C34878D82A}">
                    <a16:rowId xmlns:a16="http://schemas.microsoft.com/office/drawing/2014/main" val="10006"/>
                  </a:ext>
                </a:extLst>
              </a:tr>
              <a:tr h="364918">
                <a:tc>
                  <a:txBody>
                    <a:bodyPr/>
                    <a:lstStyle/>
                    <a:p>
                      <a:r>
                        <a:rPr lang="fr-FR" sz="2400" b="1" dirty="0" err="1"/>
                        <a:t>Piovella</a:t>
                      </a:r>
                      <a:r>
                        <a:rPr lang="fr-FR" sz="2400" b="1" dirty="0"/>
                        <a:t> 2002*</a:t>
                      </a:r>
                    </a:p>
                  </a:txBody>
                  <a:tcPr/>
                </a:tc>
                <a:tc>
                  <a:txBody>
                    <a:bodyPr/>
                    <a:lstStyle/>
                    <a:p>
                      <a:pPr algn="ctr"/>
                      <a:r>
                        <a:rPr lang="fr-FR" sz="2400" b="1" dirty="0"/>
                        <a:t>51</a:t>
                      </a:r>
                    </a:p>
                  </a:txBody>
                  <a:tcPr/>
                </a:tc>
                <a:extLst>
                  <a:ext uri="{0D108BD9-81ED-4DB2-BD59-A6C34878D82A}">
                    <a16:rowId xmlns:a16="http://schemas.microsoft.com/office/drawing/2014/main" val="10007"/>
                  </a:ext>
                </a:extLst>
              </a:tr>
            </a:tbl>
          </a:graphicData>
        </a:graphic>
      </p:graphicFrame>
      <p:sp>
        <p:nvSpPr>
          <p:cNvPr id="14" name="ZoneTexte 13"/>
          <p:cNvSpPr txBox="1"/>
          <p:nvPr/>
        </p:nvSpPr>
        <p:spPr>
          <a:xfrm>
            <a:off x="2906380" y="5582259"/>
            <a:ext cx="1340432" cy="338554"/>
          </a:xfrm>
          <a:prstGeom prst="rect">
            <a:avLst/>
          </a:prstGeom>
          <a:noFill/>
        </p:spPr>
        <p:txBody>
          <a:bodyPr wrap="none" rtlCol="0">
            <a:spAutoFit/>
          </a:bodyPr>
          <a:lstStyle/>
          <a:p>
            <a:r>
              <a:rPr lang="fr-FR" sz="1600" dirty="0"/>
              <a:t>Tan, BJH 2011</a:t>
            </a:r>
          </a:p>
        </p:txBody>
      </p:sp>
      <p:sp>
        <p:nvSpPr>
          <p:cNvPr id="16" name="ZoneTexte 15"/>
          <p:cNvSpPr txBox="1"/>
          <p:nvPr/>
        </p:nvSpPr>
        <p:spPr>
          <a:xfrm>
            <a:off x="8662001" y="5513752"/>
            <a:ext cx="1918089" cy="338554"/>
          </a:xfrm>
          <a:prstGeom prst="rect">
            <a:avLst/>
          </a:prstGeom>
          <a:noFill/>
        </p:spPr>
        <p:txBody>
          <a:bodyPr wrap="none" rtlCol="0">
            <a:spAutoFit/>
          </a:bodyPr>
          <a:lstStyle/>
          <a:p>
            <a:r>
              <a:rPr lang="fr-FR" sz="1600" dirty="0" err="1"/>
              <a:t>Siragusa</a:t>
            </a:r>
            <a:r>
              <a:rPr lang="fr-FR" sz="1600" dirty="0"/>
              <a:t>, Blood 2008</a:t>
            </a:r>
          </a:p>
        </p:txBody>
      </p:sp>
      <p:graphicFrame>
        <p:nvGraphicFramePr>
          <p:cNvPr id="15" name="Tableau 14"/>
          <p:cNvGraphicFramePr>
            <a:graphicFrameLocks noGrp="1"/>
          </p:cNvGraphicFramePr>
          <p:nvPr>
            <p:extLst>
              <p:ext uri="{D42A27DB-BD31-4B8C-83A1-F6EECF244321}">
                <p14:modId xmlns:p14="http://schemas.microsoft.com/office/powerpoint/2010/main" val="2814663431"/>
              </p:ext>
            </p:extLst>
          </p:nvPr>
        </p:nvGraphicFramePr>
        <p:xfrm>
          <a:off x="1111751" y="5980136"/>
          <a:ext cx="5112568" cy="457200"/>
        </p:xfrm>
        <a:graphic>
          <a:graphicData uri="http://schemas.openxmlformats.org/drawingml/2006/table">
            <a:tbl>
              <a:tblPr firstRow="1" bandRow="1">
                <a:tableStyleId>{5C22544A-7EE6-4342-B048-85BDC9FD1C3A}</a:tableStyleId>
              </a:tblPr>
              <a:tblGrid>
                <a:gridCol w="2664296">
                  <a:extLst>
                    <a:ext uri="{9D8B030D-6E8A-4147-A177-3AD203B41FA5}">
                      <a16:colId xmlns:a16="http://schemas.microsoft.com/office/drawing/2014/main" val="20000"/>
                    </a:ext>
                  </a:extLst>
                </a:gridCol>
                <a:gridCol w="2448272">
                  <a:extLst>
                    <a:ext uri="{9D8B030D-6E8A-4147-A177-3AD203B41FA5}">
                      <a16:colId xmlns:a16="http://schemas.microsoft.com/office/drawing/2014/main" val="20001"/>
                    </a:ext>
                  </a:extLst>
                </a:gridCol>
              </a:tblGrid>
              <a:tr h="370840">
                <a:tc>
                  <a:txBody>
                    <a:bodyPr/>
                    <a:lstStyle/>
                    <a:p>
                      <a:r>
                        <a:rPr lang="fr-FR" sz="2400" b="1" dirty="0" err="1">
                          <a:solidFill>
                            <a:schemeClr val="tx1"/>
                          </a:solidFill>
                        </a:rPr>
                        <a:t>Napolitano</a:t>
                      </a:r>
                      <a:r>
                        <a:rPr lang="fr-FR" sz="2400" b="1" dirty="0">
                          <a:solidFill>
                            <a:schemeClr val="tx1"/>
                          </a:solidFill>
                        </a:rPr>
                        <a:t> 2014*</a:t>
                      </a:r>
                    </a:p>
                  </a:txBody>
                  <a:tcPr/>
                </a:tc>
                <a:tc>
                  <a:txBody>
                    <a:bodyPr/>
                    <a:lstStyle/>
                    <a:p>
                      <a:pPr algn="ctr"/>
                      <a:r>
                        <a:rPr lang="fr-FR" sz="2400" b="1" dirty="0">
                          <a:solidFill>
                            <a:schemeClr val="tx1"/>
                          </a:solidFill>
                        </a:rPr>
                        <a:t>70</a:t>
                      </a:r>
                    </a:p>
                  </a:txBody>
                  <a:tcPr/>
                </a:tc>
                <a:extLst>
                  <a:ext uri="{0D108BD9-81ED-4DB2-BD59-A6C34878D82A}">
                    <a16:rowId xmlns:a16="http://schemas.microsoft.com/office/drawing/2014/main" val="10000"/>
                  </a:ext>
                </a:extLst>
              </a:tr>
            </a:tbl>
          </a:graphicData>
        </a:graphic>
      </p:graphicFrame>
      <p:sp>
        <p:nvSpPr>
          <p:cNvPr id="18" name="ZoneTexte 17"/>
          <p:cNvSpPr txBox="1"/>
          <p:nvPr/>
        </p:nvSpPr>
        <p:spPr>
          <a:xfrm>
            <a:off x="2360594" y="6437336"/>
            <a:ext cx="2614883" cy="338554"/>
          </a:xfrm>
          <a:prstGeom prst="rect">
            <a:avLst/>
          </a:prstGeom>
          <a:noFill/>
        </p:spPr>
        <p:txBody>
          <a:bodyPr wrap="none" rtlCol="0">
            <a:spAutoFit/>
          </a:bodyPr>
          <a:lstStyle/>
          <a:p>
            <a:r>
              <a:rPr lang="fr-FR" sz="1600" dirty="0" err="1"/>
              <a:t>Napolitano</a:t>
            </a:r>
            <a:r>
              <a:rPr lang="fr-FR" sz="1600" dirty="0"/>
              <a:t>, J Clin </a:t>
            </a:r>
            <a:r>
              <a:rPr lang="fr-FR" sz="1600" dirty="0" err="1"/>
              <a:t>Oncol</a:t>
            </a:r>
            <a:r>
              <a:rPr lang="fr-FR" sz="1600" dirty="0"/>
              <a:t> 2014</a:t>
            </a:r>
          </a:p>
        </p:txBody>
      </p:sp>
    </p:spTree>
    <p:custDataLst>
      <p:tags r:id="rId1"/>
    </p:custDataLst>
    <p:extLst>
      <p:ext uri="{BB962C8B-B14F-4D97-AF65-F5344CB8AC3E}">
        <p14:creationId xmlns:p14="http://schemas.microsoft.com/office/powerpoint/2010/main" val="3621274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436139"/>
            <a:ext cx="11388436" cy="1162050"/>
          </a:xfrm>
        </p:spPr>
        <p:txBody>
          <a:bodyPr>
            <a:normAutofit fontScale="90000"/>
          </a:bodyPr>
          <a:lstStyle/>
          <a:p>
            <a:r>
              <a:rPr lang="fr-FR" b="1" i="0" dirty="0">
                <a:effectLst/>
                <a:latin typeface="+mn-lt"/>
              </a:rPr>
              <a:t>L’obstruction veineuse résiduelle est associée au SPT</a:t>
            </a:r>
          </a:p>
        </p:txBody>
      </p:sp>
      <p:sp>
        <p:nvSpPr>
          <p:cNvPr id="3" name="Espace réservé du contenu 2"/>
          <p:cNvSpPr>
            <a:spLocks noGrp="1"/>
          </p:cNvSpPr>
          <p:nvPr>
            <p:ph sz="half" idx="1"/>
          </p:nvPr>
        </p:nvSpPr>
        <p:spPr>
          <a:xfrm>
            <a:off x="692727" y="1872677"/>
            <a:ext cx="4730497" cy="4114800"/>
          </a:xfrm>
        </p:spPr>
        <p:txBody>
          <a:bodyPr>
            <a:noAutofit/>
          </a:bodyPr>
          <a:lstStyle/>
          <a:p>
            <a:endParaRPr lang="fr-FR" sz="1000" dirty="0">
              <a:latin typeface="Arial" panose="020B0604020202020204" pitchFamily="34" charset="0"/>
              <a:cs typeface="Arial" panose="020B0604020202020204" pitchFamily="34" charset="0"/>
            </a:endParaRPr>
          </a:p>
          <a:p>
            <a:r>
              <a:rPr lang="fr-FR" sz="2200" dirty="0">
                <a:latin typeface="Arial" panose="020B0604020202020204" pitchFamily="34" charset="0"/>
                <a:cs typeface="Arial" panose="020B0604020202020204" pitchFamily="34" charset="0"/>
              </a:rPr>
              <a:t>PTS </a:t>
            </a:r>
            <a:r>
              <a:rPr lang="fr-FR" sz="2200" dirty="0" err="1">
                <a:latin typeface="Arial" panose="020B0604020202020204" pitchFamily="34" charset="0"/>
                <a:cs typeface="Arial" panose="020B0604020202020204" pitchFamily="34" charset="0"/>
              </a:rPr>
              <a:t>Vein</a:t>
            </a:r>
            <a:r>
              <a:rPr lang="fr-FR" sz="2200" dirty="0">
                <a:latin typeface="Arial" panose="020B0604020202020204" pitchFamily="34" charset="0"/>
                <a:cs typeface="Arial" panose="020B0604020202020204" pitchFamily="34" charset="0"/>
              </a:rPr>
              <a:t> </a:t>
            </a:r>
            <a:r>
              <a:rPr lang="fr-FR" sz="2200" dirty="0" err="1">
                <a:latin typeface="Arial" panose="020B0604020202020204" pitchFamily="34" charset="0"/>
                <a:cs typeface="Arial" panose="020B0604020202020204" pitchFamily="34" charset="0"/>
              </a:rPr>
              <a:t>patency</a:t>
            </a:r>
            <a:r>
              <a:rPr lang="fr-FR" sz="2200" dirty="0">
                <a:latin typeface="Arial" panose="020B0604020202020204" pitchFamily="34" charset="0"/>
                <a:cs typeface="Arial" panose="020B0604020202020204" pitchFamily="34" charset="0"/>
              </a:rPr>
              <a:t> </a:t>
            </a:r>
          </a:p>
          <a:p>
            <a:pPr marL="0" indent="0">
              <a:buNone/>
            </a:pPr>
            <a:r>
              <a:rPr lang="fr-FR" sz="2200" dirty="0">
                <a:latin typeface="Arial" panose="020B0604020202020204" pitchFamily="34" charset="0"/>
                <a:cs typeface="Arial" panose="020B0604020202020204" pitchFamily="34" charset="0"/>
              </a:rPr>
              <a:t>	OR 0.17 (0.06 – 0.49)</a:t>
            </a:r>
          </a:p>
          <a:p>
            <a:pPr marL="0" indent="0">
              <a:buNone/>
            </a:pPr>
            <a:r>
              <a:rPr lang="fr-FR" sz="2200" dirty="0">
                <a:latin typeface="Arial" panose="020B0604020202020204" pitchFamily="34" charset="0"/>
                <a:cs typeface="Arial" panose="020B0604020202020204" pitchFamily="34" charset="0"/>
              </a:rPr>
              <a:t>(Haig, J Vasc </a:t>
            </a:r>
            <a:r>
              <a:rPr lang="fr-FR" sz="2200" dirty="0" err="1">
                <a:latin typeface="Arial" panose="020B0604020202020204" pitchFamily="34" charset="0"/>
                <a:cs typeface="Arial" panose="020B0604020202020204" pitchFamily="34" charset="0"/>
              </a:rPr>
              <a:t>Surg</a:t>
            </a:r>
            <a:r>
              <a:rPr lang="fr-FR" sz="2200" dirty="0">
                <a:latin typeface="Arial" panose="020B0604020202020204" pitchFamily="34" charset="0"/>
                <a:cs typeface="Arial" panose="020B0604020202020204" pitchFamily="34" charset="0"/>
              </a:rPr>
              <a:t> </a:t>
            </a:r>
            <a:r>
              <a:rPr lang="fr-FR" sz="2200" dirty="0" err="1">
                <a:latin typeface="Arial" panose="020B0604020202020204" pitchFamily="34" charset="0"/>
                <a:cs typeface="Arial" panose="020B0604020202020204" pitchFamily="34" charset="0"/>
              </a:rPr>
              <a:t>Ven</a:t>
            </a:r>
            <a:r>
              <a:rPr lang="fr-FR" sz="2200" dirty="0">
                <a:latin typeface="Arial" panose="020B0604020202020204" pitchFamily="34" charset="0"/>
                <a:cs typeface="Arial" panose="020B0604020202020204" pitchFamily="34" charset="0"/>
              </a:rPr>
              <a:t> </a:t>
            </a:r>
            <a:r>
              <a:rPr lang="fr-FR" sz="2200" dirty="0" err="1">
                <a:latin typeface="Arial" panose="020B0604020202020204" pitchFamily="34" charset="0"/>
                <a:cs typeface="Arial" panose="020B0604020202020204" pitchFamily="34" charset="0"/>
              </a:rPr>
              <a:t>Lymph</a:t>
            </a:r>
            <a:r>
              <a:rPr lang="fr-FR" sz="2200" dirty="0">
                <a:latin typeface="Arial" panose="020B0604020202020204" pitchFamily="34" charset="0"/>
                <a:cs typeface="Arial" panose="020B0604020202020204" pitchFamily="34" charset="0"/>
              </a:rPr>
              <a:t> Dis 2014)</a:t>
            </a:r>
          </a:p>
          <a:p>
            <a:pPr marL="0" indent="0">
              <a:buNone/>
            </a:pPr>
            <a:endParaRPr lang="fr-FR" sz="1000" dirty="0">
              <a:latin typeface="Arial" panose="020B0604020202020204" pitchFamily="34" charset="0"/>
              <a:cs typeface="Arial" panose="020B0604020202020204" pitchFamily="34" charset="0"/>
            </a:endParaRPr>
          </a:p>
          <a:p>
            <a:pPr>
              <a:buFont typeface="Wingdings" panose="05000000000000000000" pitchFamily="2" charset="2"/>
              <a:buChar char="§"/>
            </a:pPr>
            <a:r>
              <a:rPr lang="fr-FR" sz="2200" dirty="0">
                <a:latin typeface="Arial" panose="020B0604020202020204" pitchFamily="34" charset="0"/>
                <a:cs typeface="Arial" panose="020B0604020202020204" pitchFamily="34" charset="0"/>
              </a:rPr>
              <a:t>PTS </a:t>
            </a:r>
            <a:r>
              <a:rPr lang="fr-FR" sz="2200" dirty="0" err="1">
                <a:latin typeface="Arial" panose="020B0604020202020204" pitchFamily="34" charset="0"/>
                <a:cs typeface="Arial" panose="020B0604020202020204" pitchFamily="34" charset="0"/>
              </a:rPr>
              <a:t>Vein</a:t>
            </a:r>
            <a:r>
              <a:rPr lang="fr-FR" sz="2200" dirty="0">
                <a:latin typeface="Arial" panose="020B0604020202020204" pitchFamily="34" charset="0"/>
                <a:cs typeface="Arial" panose="020B0604020202020204" pitchFamily="34" charset="0"/>
              </a:rPr>
              <a:t> </a:t>
            </a:r>
            <a:r>
              <a:rPr lang="fr-FR" sz="2200" dirty="0" err="1">
                <a:latin typeface="Arial" panose="020B0604020202020204" pitchFamily="34" charset="0"/>
                <a:cs typeface="Arial" panose="020B0604020202020204" pitchFamily="34" charset="0"/>
              </a:rPr>
              <a:t>patency</a:t>
            </a:r>
            <a:r>
              <a:rPr lang="fr-FR" sz="2200" dirty="0">
                <a:latin typeface="Arial" panose="020B0604020202020204" pitchFamily="34" charset="0"/>
                <a:cs typeface="Arial" panose="020B0604020202020204" pitchFamily="34" charset="0"/>
              </a:rPr>
              <a:t> </a:t>
            </a:r>
          </a:p>
          <a:p>
            <a:pPr marL="0" indent="0">
              <a:buNone/>
            </a:pPr>
            <a:r>
              <a:rPr lang="fr-FR" sz="2200" dirty="0">
                <a:latin typeface="Arial" panose="020B0604020202020204" pitchFamily="34" charset="0"/>
                <a:cs typeface="Arial" panose="020B0604020202020204" pitchFamily="34" charset="0"/>
              </a:rPr>
              <a:t>	</a:t>
            </a:r>
            <a:r>
              <a:rPr lang="fr-FR" sz="2200" dirty="0" err="1">
                <a:latin typeface="Arial" panose="020B0604020202020204" pitchFamily="34" charset="0"/>
                <a:cs typeface="Arial" panose="020B0604020202020204" pitchFamily="34" charset="0"/>
              </a:rPr>
              <a:t>RReduc</a:t>
            </a:r>
            <a:r>
              <a:rPr lang="fr-FR" sz="2200" dirty="0">
                <a:latin typeface="Arial" panose="020B0604020202020204" pitchFamily="34" charset="0"/>
                <a:cs typeface="Arial" panose="020B0604020202020204" pitchFamily="34" charset="0"/>
              </a:rPr>
              <a:t> 24.4% (10 – 38)</a:t>
            </a:r>
          </a:p>
          <a:p>
            <a:pPr marL="0" indent="0">
              <a:buNone/>
            </a:pPr>
            <a:r>
              <a:rPr lang="fr-FR" sz="2200" dirty="0">
                <a:latin typeface="Arial" panose="020B0604020202020204" pitchFamily="34" charset="0"/>
                <a:cs typeface="Arial" panose="020B0604020202020204" pitchFamily="34" charset="0"/>
              </a:rPr>
              <a:t>(Eden , Lancet 2011)</a:t>
            </a:r>
          </a:p>
          <a:p>
            <a:pPr marL="0" indent="0">
              <a:buNone/>
            </a:pPr>
            <a:endParaRPr lang="fr-FR" sz="2200" dirty="0">
              <a:latin typeface="Arial" panose="020B0604020202020204" pitchFamily="34" charset="0"/>
              <a:cs typeface="Arial" panose="020B0604020202020204" pitchFamily="34" charset="0"/>
            </a:endParaRPr>
          </a:p>
        </p:txBody>
      </p:sp>
      <p:graphicFrame>
        <p:nvGraphicFramePr>
          <p:cNvPr id="7" name="Graphique 6"/>
          <p:cNvGraphicFramePr/>
          <p:nvPr>
            <p:extLst>
              <p:ext uri="{D42A27DB-BD31-4B8C-83A1-F6EECF244321}">
                <p14:modId xmlns:p14="http://schemas.microsoft.com/office/powerpoint/2010/main" val="1547283517"/>
              </p:ext>
            </p:extLst>
          </p:nvPr>
        </p:nvGraphicFramePr>
        <p:xfrm>
          <a:off x="5276479" y="1913408"/>
          <a:ext cx="6444743" cy="4896544"/>
        </p:xfrm>
        <a:graphic>
          <a:graphicData uri="http://schemas.openxmlformats.org/drawingml/2006/chart">
            <c:chart xmlns:c="http://schemas.openxmlformats.org/drawingml/2006/chart" xmlns:r="http://schemas.openxmlformats.org/officeDocument/2006/relationships" r:id="rId4"/>
          </a:graphicData>
        </a:graphic>
      </p:graphicFrame>
      <p:sp>
        <p:nvSpPr>
          <p:cNvPr id="5" name="ZoneTexte 4">
            <a:extLst>
              <a:ext uri="{FF2B5EF4-FFF2-40B4-BE49-F238E27FC236}">
                <a16:creationId xmlns:a16="http://schemas.microsoft.com/office/drawing/2014/main" id="{85141444-C10D-9C44-93F5-FCFAC2BF89DB}"/>
              </a:ext>
            </a:extLst>
          </p:cNvPr>
          <p:cNvSpPr txBox="1"/>
          <p:nvPr/>
        </p:nvSpPr>
        <p:spPr>
          <a:xfrm>
            <a:off x="7045912" y="1762639"/>
            <a:ext cx="3510320" cy="461665"/>
          </a:xfrm>
          <a:prstGeom prst="rect">
            <a:avLst/>
          </a:prstGeom>
          <a:noFill/>
        </p:spPr>
        <p:txBody>
          <a:bodyPr wrap="none" rtlCol="0">
            <a:spAutoFit/>
          </a:bodyPr>
          <a:lstStyle/>
          <a:p>
            <a:r>
              <a:rPr lang="fr-FR" sz="2400" b="1" dirty="0">
                <a:solidFill>
                  <a:srgbClr val="FF0000"/>
                </a:solidFill>
              </a:rPr>
              <a:t>RR PTS  2.23 (1.29 to 3.16)</a:t>
            </a:r>
          </a:p>
        </p:txBody>
      </p:sp>
      <p:sp>
        <p:nvSpPr>
          <p:cNvPr id="6" name="Text Box 9">
            <a:extLst>
              <a:ext uri="{FF2B5EF4-FFF2-40B4-BE49-F238E27FC236}">
                <a16:creationId xmlns:a16="http://schemas.microsoft.com/office/drawing/2014/main" id="{A40CACA3-BC77-F04A-90EF-0A931527504D}"/>
              </a:ext>
            </a:extLst>
          </p:cNvPr>
          <p:cNvSpPr txBox="1">
            <a:spLocks noChangeArrowheads="1"/>
          </p:cNvSpPr>
          <p:nvPr/>
        </p:nvSpPr>
        <p:spPr bwMode="auto">
          <a:xfrm>
            <a:off x="7499855" y="6196910"/>
            <a:ext cx="227325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fr-FR" sz="1600" dirty="0"/>
              <a:t>Kahn, An </a:t>
            </a:r>
            <a:r>
              <a:rPr lang="en-GB" altLang="fr-FR" sz="1600" dirty="0" err="1"/>
              <a:t>Int</a:t>
            </a:r>
            <a:r>
              <a:rPr lang="en-GB" altLang="fr-FR" sz="1600" dirty="0"/>
              <a:t> Med 2008</a:t>
            </a:r>
            <a:endParaRPr lang="fr-FR" altLang="fr-FR" sz="1600" dirty="0"/>
          </a:p>
        </p:txBody>
      </p:sp>
    </p:spTree>
    <p:custDataLst>
      <p:tags r:id="rId1"/>
    </p:custDataLst>
    <p:extLst>
      <p:ext uri="{BB962C8B-B14F-4D97-AF65-F5344CB8AC3E}">
        <p14:creationId xmlns:p14="http://schemas.microsoft.com/office/powerpoint/2010/main" val="1113822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522231"/>
            <a:ext cx="11623963" cy="1143000"/>
          </a:xfrm>
        </p:spPr>
        <p:txBody>
          <a:bodyPr>
            <a:normAutofit fontScale="90000"/>
          </a:bodyPr>
          <a:lstStyle/>
          <a:p>
            <a:r>
              <a:rPr lang="fr-FR" sz="3800" b="1" dirty="0">
                <a:latin typeface="+mn-lt"/>
              </a:rPr>
              <a:t>Obstruction veineuse résiduelle et localisation anatomique de la TVP: l’impact de la Thrombose </a:t>
            </a:r>
            <a:r>
              <a:rPr lang="fr-FR" sz="3800" b="1" dirty="0" err="1">
                <a:latin typeface="+mn-lt"/>
              </a:rPr>
              <a:t>iliofémorale</a:t>
            </a:r>
            <a:br>
              <a:rPr lang="fr-FR" sz="3800" b="1" dirty="0">
                <a:latin typeface="+mn-lt"/>
              </a:rPr>
            </a:br>
            <a:endParaRPr lang="fr-FR" sz="3800" b="1" dirty="0">
              <a:latin typeface="+mn-lt"/>
            </a:endParaRPr>
          </a:p>
        </p:txBody>
      </p:sp>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954" y="2132857"/>
            <a:ext cx="5014039" cy="2972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1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4032" y="3630264"/>
            <a:ext cx="4407646" cy="273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9"/>
          <p:cNvSpPr txBox="1">
            <a:spLocks noChangeArrowheads="1"/>
          </p:cNvSpPr>
          <p:nvPr/>
        </p:nvSpPr>
        <p:spPr bwMode="auto">
          <a:xfrm>
            <a:off x="2211253" y="6040438"/>
            <a:ext cx="26114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fr-FR" sz="1600" dirty="0" err="1"/>
              <a:t>Haenen</a:t>
            </a:r>
            <a:r>
              <a:rPr lang="en-GB" altLang="fr-FR" sz="1600" dirty="0"/>
              <a:t>, J Vasc </a:t>
            </a:r>
            <a:r>
              <a:rPr lang="en-GB" altLang="fr-FR" sz="1600" dirty="0" err="1"/>
              <a:t>Surg</a:t>
            </a:r>
            <a:r>
              <a:rPr lang="en-GB" altLang="fr-FR" sz="1600" dirty="0"/>
              <a:t> 2001</a:t>
            </a:r>
            <a:endParaRPr lang="fr-FR" altLang="fr-FR" sz="1600" dirty="0"/>
          </a:p>
        </p:txBody>
      </p:sp>
      <p:sp>
        <p:nvSpPr>
          <p:cNvPr id="10" name="Text Box 9"/>
          <p:cNvSpPr txBox="1">
            <a:spLocks noChangeArrowheads="1"/>
          </p:cNvSpPr>
          <p:nvPr/>
        </p:nvSpPr>
        <p:spPr bwMode="auto">
          <a:xfrm>
            <a:off x="7680177" y="6402814"/>
            <a:ext cx="19959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fr-FR" sz="1600" dirty="0"/>
              <a:t>Delis, An </a:t>
            </a:r>
            <a:r>
              <a:rPr lang="en-GB" altLang="fr-FR" sz="1600" dirty="0" err="1"/>
              <a:t>Surg</a:t>
            </a:r>
            <a:r>
              <a:rPr lang="en-GB" altLang="fr-FR" sz="1600" dirty="0"/>
              <a:t> 2004</a:t>
            </a:r>
            <a:endParaRPr lang="fr-FR" altLang="fr-FR" sz="1600" dirty="0"/>
          </a:p>
        </p:txBody>
      </p:sp>
      <p:sp>
        <p:nvSpPr>
          <p:cNvPr id="3" name="ZoneTexte 2"/>
          <p:cNvSpPr txBox="1"/>
          <p:nvPr/>
        </p:nvSpPr>
        <p:spPr>
          <a:xfrm>
            <a:off x="6384032" y="2132857"/>
            <a:ext cx="3510320" cy="461665"/>
          </a:xfrm>
          <a:prstGeom prst="rect">
            <a:avLst/>
          </a:prstGeom>
          <a:noFill/>
        </p:spPr>
        <p:txBody>
          <a:bodyPr wrap="none" rtlCol="0">
            <a:spAutoFit/>
          </a:bodyPr>
          <a:lstStyle/>
          <a:p>
            <a:r>
              <a:rPr lang="fr-FR" sz="2400" b="1" dirty="0">
                <a:solidFill>
                  <a:srgbClr val="FF0000"/>
                </a:solidFill>
              </a:rPr>
              <a:t>RR PTS  2.23 (1.29 to 3.16)</a:t>
            </a:r>
          </a:p>
        </p:txBody>
      </p:sp>
      <p:sp>
        <p:nvSpPr>
          <p:cNvPr id="11" name="Text Box 9"/>
          <p:cNvSpPr txBox="1">
            <a:spLocks noChangeArrowheads="1"/>
          </p:cNvSpPr>
          <p:nvPr/>
        </p:nvSpPr>
        <p:spPr bwMode="auto">
          <a:xfrm>
            <a:off x="7248129" y="2618409"/>
            <a:ext cx="227325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fr-FR" sz="1600" dirty="0"/>
              <a:t>Kahn, An </a:t>
            </a:r>
            <a:r>
              <a:rPr lang="en-GB" altLang="fr-FR" sz="1600" dirty="0" err="1"/>
              <a:t>Int</a:t>
            </a:r>
            <a:r>
              <a:rPr lang="en-GB" altLang="fr-FR" sz="1600" dirty="0"/>
              <a:t> Med 2008</a:t>
            </a:r>
            <a:endParaRPr lang="fr-FR" altLang="fr-FR" sz="1600" dirty="0"/>
          </a:p>
        </p:txBody>
      </p:sp>
    </p:spTree>
    <p:custDataLst>
      <p:tags r:id="rId1"/>
    </p:custDataLst>
    <p:extLst>
      <p:ext uri="{BB962C8B-B14F-4D97-AF65-F5344CB8AC3E}">
        <p14:creationId xmlns:p14="http://schemas.microsoft.com/office/powerpoint/2010/main" val="7444138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9416" y="354114"/>
            <a:ext cx="10916625" cy="1143000"/>
          </a:xfrm>
        </p:spPr>
        <p:txBody>
          <a:bodyPr/>
          <a:lstStyle/>
          <a:p>
            <a:r>
              <a:rPr lang="en-US" sz="3800" b="1" dirty="0" err="1">
                <a:latin typeface="+mn-lt"/>
              </a:rPr>
              <a:t>Recanalisation</a:t>
            </a:r>
            <a:r>
              <a:rPr lang="en-US" sz="3800" b="1" dirty="0">
                <a:latin typeface="+mn-lt"/>
              </a:rPr>
              <a:t> de TVP </a:t>
            </a:r>
            <a:r>
              <a:rPr lang="en-US" sz="3800" b="1" dirty="0" err="1">
                <a:latin typeface="+mn-lt"/>
              </a:rPr>
              <a:t>à</a:t>
            </a:r>
            <a:r>
              <a:rPr lang="en-US" sz="3800" b="1" dirty="0">
                <a:latin typeface="+mn-lt"/>
              </a:rPr>
              <a:t> la phase </a:t>
            </a:r>
            <a:r>
              <a:rPr lang="en-US" sz="3800" b="1" dirty="0" err="1">
                <a:latin typeface="+mn-lt"/>
              </a:rPr>
              <a:t>aigüe</a:t>
            </a:r>
            <a:r>
              <a:rPr lang="en-US" sz="3800" b="1" dirty="0">
                <a:latin typeface="+mn-lt"/>
              </a:rPr>
              <a:t>: place?</a:t>
            </a:r>
            <a:endParaRPr lang="fr-FR" sz="3800" b="1" dirty="0">
              <a:latin typeface="+mn-lt"/>
            </a:endParaRPr>
          </a:p>
        </p:txBody>
      </p:sp>
      <p:pic>
        <p:nvPicPr>
          <p:cNvPr id="12" name="Picture 5" descr="photo"/>
          <p:cNvPicPr>
            <a:picLocks noChangeAspect="1" noChangeArrowheads="1"/>
          </p:cNvPicPr>
          <p:nvPr/>
        </p:nvPicPr>
        <p:blipFill>
          <a:blip r:embed="rId4">
            <a:extLst>
              <a:ext uri="{28A0092B-C50C-407E-A947-70E740481C1C}">
                <a14:useLocalDpi xmlns:a14="http://schemas.microsoft.com/office/drawing/2010/main" val="0"/>
              </a:ext>
            </a:extLst>
          </a:blip>
          <a:srcRect l="-7172" r="-7172"/>
          <a:stretch>
            <a:fillRect/>
          </a:stretch>
        </p:blipFill>
        <p:spPr bwMode="auto">
          <a:xfrm>
            <a:off x="0" y="1951591"/>
            <a:ext cx="3316650" cy="3918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4" name="Image 3">
            <a:extLst>
              <a:ext uri="{FF2B5EF4-FFF2-40B4-BE49-F238E27FC236}">
                <a16:creationId xmlns:a16="http://schemas.microsoft.com/office/drawing/2014/main" id="{162C3191-A7FB-2240-9F83-0FE92A246AE2}"/>
              </a:ext>
            </a:extLst>
          </p:cNvPr>
          <p:cNvPicPr>
            <a:picLocks noChangeAspect="1"/>
          </p:cNvPicPr>
          <p:nvPr/>
        </p:nvPicPr>
        <p:blipFill>
          <a:blip r:embed="rId5"/>
          <a:stretch>
            <a:fillRect/>
          </a:stretch>
        </p:blipFill>
        <p:spPr>
          <a:xfrm>
            <a:off x="4138361" y="1835668"/>
            <a:ext cx="6979463" cy="1648615"/>
          </a:xfrm>
          <a:prstGeom prst="rect">
            <a:avLst/>
          </a:prstGeom>
        </p:spPr>
      </p:pic>
      <p:pic>
        <p:nvPicPr>
          <p:cNvPr id="5" name="Image 4">
            <a:extLst>
              <a:ext uri="{FF2B5EF4-FFF2-40B4-BE49-F238E27FC236}">
                <a16:creationId xmlns:a16="http://schemas.microsoft.com/office/drawing/2014/main" id="{D1A2A803-A25A-704C-A37F-B82455DEBEB0}"/>
              </a:ext>
            </a:extLst>
          </p:cNvPr>
          <p:cNvPicPr>
            <a:picLocks noChangeAspect="1"/>
          </p:cNvPicPr>
          <p:nvPr/>
        </p:nvPicPr>
        <p:blipFill>
          <a:blip r:embed="rId6"/>
          <a:stretch>
            <a:fillRect/>
          </a:stretch>
        </p:blipFill>
        <p:spPr>
          <a:xfrm>
            <a:off x="4138361" y="3471446"/>
            <a:ext cx="6654800" cy="3048000"/>
          </a:xfrm>
          <a:prstGeom prst="rect">
            <a:avLst/>
          </a:prstGeom>
        </p:spPr>
      </p:pic>
      <p:sp>
        <p:nvSpPr>
          <p:cNvPr id="13" name="ZoneTexte 12">
            <a:extLst>
              <a:ext uri="{FF2B5EF4-FFF2-40B4-BE49-F238E27FC236}">
                <a16:creationId xmlns:a16="http://schemas.microsoft.com/office/drawing/2014/main" id="{88B66C9D-6E49-4E48-8CE7-829216E62662}"/>
              </a:ext>
            </a:extLst>
          </p:cNvPr>
          <p:cNvSpPr txBox="1"/>
          <p:nvPr/>
        </p:nvSpPr>
        <p:spPr>
          <a:xfrm>
            <a:off x="5780248" y="6519446"/>
            <a:ext cx="2535694" cy="338554"/>
          </a:xfrm>
          <a:prstGeom prst="rect">
            <a:avLst/>
          </a:prstGeom>
          <a:noFill/>
        </p:spPr>
        <p:txBody>
          <a:bodyPr wrap="none" rtlCol="0">
            <a:spAutoFit/>
          </a:bodyPr>
          <a:lstStyle/>
          <a:p>
            <a:r>
              <a:rPr lang="fr-FR" sz="1600" dirty="0"/>
              <a:t>Sanchez, </a:t>
            </a:r>
            <a:r>
              <a:rPr lang="fr-FR" sz="1600" dirty="0" err="1"/>
              <a:t>Rev</a:t>
            </a:r>
            <a:r>
              <a:rPr lang="fr-FR" sz="1600" dirty="0"/>
              <a:t> Mal </a:t>
            </a:r>
            <a:r>
              <a:rPr lang="fr-FR" sz="1600" dirty="0" err="1"/>
              <a:t>Resp</a:t>
            </a:r>
            <a:r>
              <a:rPr lang="fr-FR" sz="1600" dirty="0"/>
              <a:t> 2019</a:t>
            </a:r>
          </a:p>
        </p:txBody>
      </p:sp>
    </p:spTree>
    <p:custDataLst>
      <p:tags r:id="rId1"/>
    </p:custDataLst>
    <p:extLst>
      <p:ext uri="{BB962C8B-B14F-4D97-AF65-F5344CB8AC3E}">
        <p14:creationId xmlns:p14="http://schemas.microsoft.com/office/powerpoint/2010/main" val="22619842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1.0&quot;&gt;&lt;object type=&quot;1&quot; unique_id=&quot;10001&quot;&gt;&lt;object type=&quot;2&quot; unique_id=&quot;10244&quot;&gt;&lt;object type=&quot;3&quot; unique_id=&quot;10245&quot;&gt;&lt;property id=&quot;20148&quot; value=&quot;5&quot;/&gt;&lt;property id=&quot;20300&quot; value=&quot;Diapositive 1 - &amp;quot;Titre du Chapitre Général&amp;quot;&quot;/&gt;&lt;property id=&quot;20307&quot; value=&quot;256&quot;/&gt;&lt;/object&gt;&lt;object type=&quot;3&quot; unique_id=&quot;10343&quot;&gt;&lt;property id=&quot;20148&quot; value=&quot;5&quot;/&gt;&lt;property id=&quot;20300&quot; value=&quot;Diapositive 5 - &amp;quot;Mentions légales …&amp;quot;&quot;/&gt;&lt;property id=&quot;20307&quot; value=&quot;257&quot;/&gt;&lt;/object&gt;&lt;object type=&quot;3&quot; unique_id=&quot;11984&quot;&gt;&lt;property id=&quot;20148&quot; value=&quot;5&quot;/&gt;&lt;property id=&quot;20300&quot; value=&quot;Diapositive 2 - &amp;quot;Diapo 2&amp;quot;&quot;/&gt;&lt;property id=&quot;20307&quot; value=&quot;259&quot;/&gt;&lt;/object&gt;&lt;object type=&quot;3&quot; unique_id=&quot;11985&quot;&gt;&lt;property id=&quot;20148&quot; value=&quot;5&quot;/&gt;&lt;property id=&quot;20300&quot; value=&quot;Diapositive 3 - &amp;quot;Diapo 3&amp;quot;&quot;/&gt;&lt;property id=&quot;20307&quot; value=&quot;260&quot;/&gt;&lt;/object&gt;&lt;object type=&quot;3&quot; unique_id=&quot;11986&quot;&gt;&lt;property id=&quot;20148&quot; value=&quot;5&quot;/&gt;&lt;property id=&quot;20300&quot; value=&quot;Diapositive 4 - &amp;quot;Diapo X …etc&amp;quot;&quot;/&gt;&lt;property id=&quot;20307&quot; value=&quot;261&quot;/&gt;&lt;/object&gt;&lt;/object&gt;&lt;object type=&quot;8&quot; unique_id=&quot;10248&quot;&gt;&lt;/object&gt;&lt;/object&gt;&lt;/database&gt;"/>
  <p:tag name="SECTOMILLISECCONVERTED" val="1"/>
  <p:tag name="ISPRING_RESOURCE_FOLDER" val="C:\Users\boissier\Desktop\A transformer\C04\C04_RecaVeineuse\"/>
  <p:tag name="ISPRING_PRESENTATION_PATH" val="C:\Users\boissier\Desktop\A transformer\C04\C04_RecaVeineuse.pptx"/>
  <p:tag name="ISPRING_PROJECT_FOLDER_UPDATED" val="1"/>
  <p:tag name="ISPRING_UUID" val="{73117557-A0B9-4FC6-BD20-8BCD07B7E7E1}"/>
  <p:tag name="ISPRING_SCREEN_RECS_UPDATED" val="C:\Users\boissier\Desktop\A transformer\C04\C04_RecaVeineuse\"/>
  <p:tag name="FLASHSPRING_ZOOM_TAG" val="73"/>
  <p:tag name="ISPRING_SCORM_RATE_SLIDES" val="0"/>
  <p:tag name="ISPRING_SCORM_PASSING_SCORE" val="0.000000"/>
  <p:tag name="ISPRING_ULTRA_SCORM_COURSE_ID" val="164916C9-B917-45FD-A0C5-E2AE19AFBAA6"/>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C:\Users\boissier\Desktop\A transformer\C04"/>
  <p:tag name="ISPRING_PRESENTATION_TITLE" val="C04_RecaVeineuse"/>
  <p:tag name="ISPRING_PRESENTATION_INFO_2" val="&lt;?xml version=&quot;1.0&quot; encoding=&quot;UTF-8&quot; standalone=&quot;no&quot; ?&gt;&#10;&lt;presentation2&gt;&#10;&#10;  &lt;slides&gt;&#10;    &lt;slide id=&quot;{A10B918E-579A-4DDA-B5B0-2989062F0E55}&quot; pptId=&quot;256&quot;/&gt;&#10;    &lt;slide id=&quot;{B65D1E25-4072-42DC-9B2C-2F1463AC2B93}&quot; pptId=&quot;582&quot;/&gt;&#10;    &lt;slide id=&quot;{2DB1EE24-9424-4318-8C38-3680A3FAEE2A}&quot; pptId=&quot;585&quot;/&gt;&#10;    &lt;slide id=&quot;{8C9CE368-AB7E-4763-94F3-050FE51DC250}&quot; pptId=&quot;530&quot;/&gt;&#10;    &lt;slide id=&quot;{049E1260-A6C6-4231-95A9-5382ABD04E35}&quot; pptId=&quot;544&quot;/&gt;&#10;    &lt;slide id=&quot;{D875E5E1-5603-4785-AAE7-7AE2A376216A}&quot; pptId=&quot;533&quot;/&gt;&#10;    &lt;slide id=&quot;{7D434ECE-603A-4925-A7BF-BAA1937F2524}&quot; pptId=&quot;556&quot;/&gt;&#10;    &lt;slide id=&quot;{68E56CB0-85AB-4624-9652-C55582ED9300}&quot; pptId=&quot;545&quot;/&gt;&#10;    &lt;slide id=&quot;{9B592D47-2A62-4B4B-A8D9-52A7A41744C5}&quot; pptId=&quot;586&quot;/&gt;&#10;    &lt;slide id=&quot;{D2EE9E81-61ED-4091-A1DC-FB9B03FC1C02}&quot; pptId=&quot;587&quot;/&gt;&#10;    &lt;slide id=&quot;{65453DCC-6CC6-4311-809D-060DC3086A80}&quot; pptId=&quot;588&quot;/&gt;&#10;    &lt;slide id=&quot;{2752DB59-4C87-41DD-BB95-810782CB5B40}&quot; pptId=&quot;571&quot;/&gt;&#10;    &lt;slide id=&quot;{B7605C43-5F20-4DE2-A1B6-BE5983ACC752}&quot; pptId=&quot;581&quot;/&gt;&#10;    &lt;slide id=&quot;{4BA7537E-FF26-4491-B046-D6DC6DCF18A0}&quot; pptId=&quot;589&quot;/&gt;&#10;    &lt;slide id=&quot;{EF519C0E-3AE0-4980-B5A5-30235879D405}&quot; pptId=&quot;572&quot;/&gt;&#10;    &lt;slide id=&quot;{167098A1-EB94-466E-BE5A-DAC650549822}&quot; pptId=&quot;573&quot;/&gt;&#10;    &lt;slide id=&quot;{28C8FD16-4172-4801-8B4C-D786A8206EA5}&quot; pptId=&quot;557&quot;/&gt;&#10;    &lt;slide id=&quot;{BFACC9A1-069C-44F9-A448-A5B73D5C1C6C}&quot; pptId=&quot;558&quot;/&gt;&#10;    &lt;slide id=&quot;{47E78435-E30A-4D29-9D59-690401459536}&quot; pptId=&quot;578&quot;/&gt;&#10;    &lt;slide id=&quot;{5B49230E-6486-4EF2-AC75-CC1690370FA7}&quot; pptId=&quot;579&quot;/&gt;&#10;    &lt;slide id=&quot;{EDA1103C-D5B6-4DA8-A0CF-4A0E8B32441A}&quot; pptId=&quot;580&quot;/&gt;&#10;    &lt;slide id=&quot;{8E16FAAA-E1BD-4E1C-828E-C65E5E97A820}&quot; pptId=&quot;574&quot;/&gt;&#10;    &lt;slide id=&quot;{7D70C388-C35F-46FF-AFA6-3C1B225F444F}&quot; pptId=&quot;575&quot;/&gt;&#10;    &lt;slide id=&quot;{9B75CAF4-148A-4442-BB31-4AD61B699C55}&quot; pptId=&quot;576&quot;/&gt;&#10;    &lt;slide id=&quot;{6C10B7DC-5A75-4542-B83E-3DBDB8C7B857}&quot; pptId=&quot;257&quot;/&gt;&#10;  &lt;/slides&gt;&#10;&#10;  &lt;narration&gt;&#10;    &lt;audioTracks&gt;&#10;      &lt;audioTrack muted=&quot;false&quot; name=&quot;media1&quot; resource=&quot;ee819462&quot; slideId=&quot;{A10B918E-579A-4DDA-B5B0-2989062F0E55}&quot; startTime=&quot;0&quot; stepIndex=&quot;0&quot; volume=&quot;1&quot;&gt;&#10;        &lt;audio channels=&quot;2&quot; format=&quot;fltp&quot; sampleRate=&quot;44100&quot;/&gt;&#10;      &lt;/audioTrack&gt;&#10;      &lt;audioTrack muted=&quot;false&quot; name=&quot;media2&quot; resource=&quot;d44a0052&quot; slideId=&quot;{B65D1E25-4072-42DC-9B2C-2F1463AC2B93}&quot; startTime=&quot;0&quot; stepIndex=&quot;0&quot; volume=&quot;1&quot;&gt;&#10;        &lt;audio channels=&quot;2&quot; format=&quot;fltp&quot; sampleRate=&quot;44100&quot;/&gt;&#10;      &lt;/audioTrack&gt;&#10;      &lt;audioTrack muted=&quot;false&quot; name=&quot;media3&quot; resource=&quot;ecddc1a4&quot; slideId=&quot;{2DB1EE24-9424-4318-8C38-3680A3FAEE2A}&quot; startTime=&quot;0&quot; stepIndex=&quot;0&quot; volume=&quot;1&quot;&gt;&#10;        &lt;audio channels=&quot;2&quot; format=&quot;fltp&quot; sampleRate=&quot;44100&quot;/&gt;&#10;      &lt;/audioTrack&gt;&#10;      &lt;audioTrack muted=&quot;false&quot; name=&quot;media4&quot; resource=&quot;b6a3e03c&quot; slideId=&quot;{8C9CE368-AB7E-4763-94F3-050FE51DC250}&quot; startTime=&quot;0&quot; stepIndex=&quot;0&quot; volume=&quot;1&quot;&gt;&#10;        &lt;audio channels=&quot;2&quot; format=&quot;fltp&quot; sampleRate=&quot;44100&quot;/&gt;&#10;      &lt;/audioTrack&gt;&#10;      &lt;audioTrack muted=&quot;false&quot; name=&quot;media5&quot; resource=&quot;342b7175&quot; slideId=&quot;{049E1260-A6C6-4231-95A9-5382ABD04E35}&quot; startTime=&quot;0&quot; stepIndex=&quot;0&quot; volume=&quot;1&quot;&gt;&#10;        &lt;audio channels=&quot;2&quot; format=&quot;fltp&quot; sampleRate=&quot;44100&quot;/&gt;&#10;      &lt;/audioTrack&gt;&#10;      &lt;audioTrack muted=&quot;false&quot; name=&quot;media6&quot; resource=&quot;d2d1dfd4&quot; slideId=&quot;{D875E5E1-5603-4785-AAE7-7AE2A376216A}&quot; startTime=&quot;0&quot; stepIndex=&quot;0&quot; volume=&quot;1&quot;&gt;&#10;        &lt;audio channels=&quot;2&quot; format=&quot;fltp&quot; sampleRate=&quot;44100&quot;/&gt;&#10;      &lt;/audioTrack&gt;&#10;      &lt;audioTrack muted=&quot;false&quot; name=&quot;media7&quot; resource=&quot;47fa1a72&quot; slideId=&quot;{7D434ECE-603A-4925-A7BF-BAA1937F2524}&quot; startTime=&quot;0&quot; stepIndex=&quot;0&quot; volume=&quot;1&quot;&gt;&#10;        &lt;audio channels=&quot;2&quot; format=&quot;fltp&quot; sampleRate=&quot;44100&quot;/&gt;&#10;      &lt;/audioTrack&gt;&#10;      &lt;audioTrack muted=&quot;false&quot; name=&quot;media8&quot; resource=&quot;93caf932&quot; slideId=&quot;{68E56CB0-85AB-4624-9652-C55582ED9300}&quot; startTime=&quot;0&quot; stepIndex=&quot;0&quot; volume=&quot;1&quot;&gt;&#10;        &lt;audio channels=&quot;2&quot; format=&quot;fltp&quot; sampleRate=&quot;44100&quot;/&gt;&#10;      &lt;/audioTrack&gt;&#10;      &lt;audioTrack muted=&quot;false&quot; name=&quot;media9&quot; resource=&quot;12a925bb&quot; slideId=&quot;{9B592D47-2A62-4B4B-A8D9-52A7A41744C5}&quot; startTime=&quot;0&quot; stepIndex=&quot;0&quot; volume=&quot;1&quot;&gt;&#10;        &lt;audio channels=&quot;2&quot; format=&quot;fltp&quot; sampleRate=&quot;44100&quot;/&gt;&#10;      &lt;/audioTrack&gt;&#10;      &lt;audioTrack muted=&quot;false&quot; name=&quot;media10&quot; resource=&quot;2fda4ae1&quot; slideId=&quot;{D2EE9E81-61ED-4091-A1DC-FB9B03FC1C02}&quot; startTime=&quot;0&quot; stepIndex=&quot;0&quot; volume=&quot;1&quot;&gt;&#10;        &lt;audio channels=&quot;2&quot; format=&quot;fltp&quot; sampleRate=&quot;44100&quot;/&gt;&#10;      &lt;/audioTrack&gt;&#10;      &lt;audioTrack muted=&quot;false&quot; name=&quot;media11&quot; resource=&quot;5e0068c4&quot; slideId=&quot;{65453DCC-6CC6-4311-809D-060DC3086A80}&quot; startTime=&quot;0&quot; stepIndex=&quot;0&quot; volume=&quot;1&quot;&gt;&#10;        &lt;audio channels=&quot;2&quot; format=&quot;fltp&quot; sampleRate=&quot;44100&quot;/&gt;&#10;      &lt;/audioTrack&gt;&#10;      &lt;audioTrack muted=&quot;false&quot; name=&quot;media12&quot; resource=&quot;ae6fed02&quot; slideId=&quot;{2752DB59-4C87-41DD-BB95-810782CB5B40}&quot; startTime=&quot;0&quot; stepIndex=&quot;0&quot; volume=&quot;1&quot;&gt;&#10;        &lt;audio channels=&quot;2&quot; format=&quot;fltp&quot; sampleRate=&quot;44100&quot;/&gt;&#10;      &lt;/audioTrack&gt;&#10;      &lt;audioTrack muted=&quot;false&quot; name=&quot;media13&quot; resource=&quot;d97b8a8a&quot; slideId=&quot;{B7605C43-5F20-4DE2-A1B6-BE5983ACC752}&quot; startTime=&quot;0&quot; stepIndex=&quot;0&quot; volume=&quot;1&quot;&gt;&#10;        &lt;audio channels=&quot;2&quot; format=&quot;fltp&quot; sampleRate=&quot;44100&quot;/&gt;&#10;      &lt;/audioTrack&gt;&#10;      &lt;audioTrack muted=&quot;false&quot; name=&quot;media14&quot; resource=&quot;cc4eb8f6&quot; slideId=&quot;{4BA7537E-FF26-4491-B046-D6DC6DCF18A0}&quot; startTime=&quot;0&quot; stepIndex=&quot;0&quot; volume=&quot;1&quot;&gt;&#10;        &lt;audio channels=&quot;2&quot; format=&quot;fltp&quot; sampleRate=&quot;44100&quot;/&gt;&#10;      &lt;/audioTrack&gt;&#10;      &lt;audioTrack muted=&quot;false&quot; name=&quot;media15&quot; resource=&quot;2a8eae80&quot; slideId=&quot;{EF519C0E-3AE0-4980-B5A5-30235879D405}&quot; startTime=&quot;0&quot; stepIndex=&quot;0&quot; volume=&quot;1&quot;&gt;&#10;        &lt;audio channels=&quot;2&quot; format=&quot;fltp&quot; sampleRate=&quot;44100&quot;/&gt;&#10;      &lt;/audioTrack&gt;&#10;      &lt;audioTrack muted=&quot;false&quot; name=&quot;media16&quot; resource=&quot;887a6794&quot; slideId=&quot;{167098A1-EB94-466E-BE5A-DAC650549822}&quot; startTime=&quot;0&quot; stepIndex=&quot;0&quot; volume=&quot;1&quot;&gt;&#10;        &lt;audio channels=&quot;2&quot; format=&quot;fltp&quot; sampleRate=&quot;44100&quot;/&gt;&#10;      &lt;/audioTrack&gt;&#10;      &lt;audioTrack muted=&quot;false&quot; name=&quot;media17&quot; resource=&quot;3c6f6e35&quot; slideId=&quot;{28C8FD16-4172-4801-8B4C-D786A8206EA5}&quot; startTime=&quot;0&quot; stepIndex=&quot;0&quot; volume=&quot;1&quot;&gt;&#10;        &lt;audio channels=&quot;2&quot; format=&quot;fltp&quot; sampleRate=&quot;44100&quot;/&gt;&#10;      &lt;/audioTrack&gt;&#10;      &lt;audioTrack muted=&quot;false&quot; name=&quot;media18&quot; resource=&quot;f627f34d&quot; slideId=&quot;{BFACC9A1-069C-44F9-A448-A5B73D5C1C6C}&quot; startTime=&quot;0&quot; stepIndex=&quot;0&quot; volume=&quot;1&quot;&gt;&#10;        &lt;audio channels=&quot;2&quot; format=&quot;fltp&quot; sampleRate=&quot;44100&quot;/&gt;&#10;      &lt;/audioTrack&gt;&#10;      &lt;audioTrack muted=&quot;false&quot; name=&quot;media19&quot; resource=&quot;c2852dfa&quot; slideId=&quot;{47E78435-E30A-4D29-9D59-690401459536}&quot; startTime=&quot;0&quot; stepIndex=&quot;0&quot; volume=&quot;1&quot;&gt;&#10;        &lt;audio channels=&quot;2&quot; format=&quot;fltp&quot; sampleRate=&quot;44100&quot;/&gt;&#10;      &lt;/audioTrack&gt;&#10;      &lt;audioTrack muted=&quot;false&quot; name=&quot;media20&quot; resource=&quot;74d31995&quot; slideId=&quot;{5B49230E-6486-4EF2-AC75-CC1690370FA7}&quot; startTime=&quot;0&quot; stepIndex=&quot;0&quot; volume=&quot;1&quot;&gt;&#10;        &lt;audio channels=&quot;2&quot; format=&quot;fltp&quot; sampleRate=&quot;44100&quot;/&gt;&#10;      &lt;/audioTrack&gt;&#10;      &lt;audioTrack muted=&quot;false&quot; name=&quot;media22&quot; resource=&quot;148feac6&quot; slideId=&quot;{8E16FAAA-E1BD-4E1C-828E-C65E5E97A820}&quot; startTime=&quot;0&quot; stepIndex=&quot;0&quot; volume=&quot;1&quot;&gt;&#10;        &lt;audio channels=&quot;2&quot; format=&quot;fltp&quot; sampleRate=&quot;44100&quot;/&gt;&#10;      &lt;/audioTrack&gt;&#10;      &lt;audioTrack muted=&quot;false&quot; name=&quot;media23&quot; resource=&quot;13a22558&quot; slideId=&quot;{7D70C388-C35F-46FF-AFA6-3C1B225F444F}&quot; startTime=&quot;0&quot; stepIndex=&quot;0&quot; volume=&quot;1&quot;&gt;&#10;        &lt;audio channels=&quot;2&quot; format=&quot;fltp&quot; sampleRate=&quot;44100&quot;/&gt;&#10;      &lt;/audioTrack&gt;&#10;      &lt;audioTrack muted=&quot;false&quot; name=&quot;media24&quot; resource=&quot;93484b5d&quot; slideId=&quot;{9B75CAF4-148A-4442-BB31-4AD61B699C55}&quot; startTime=&quot;0&quot; stepIndex=&quot;0&quot; volume=&quot;1&quot;&gt;&#10;        &lt;audio channels=&quot;2&quot; format=&quot;fltp&quot; sampleRate=&quot;44100&quot;/&gt;&#10;      &lt;/audioTrack&gt;&#10;      &lt;audioTrack muted=&quot;false&quot; name=&quot;media25&quot; resource=&quot;74728d48&quot; slideId=&quot;{6C10B7DC-5A75-4542-B83E-3DBDB8C7B857}&quot; startTime=&quot;0&quot; stepIndex=&quot;0&quot; volume=&quot;1&quot;&gt;&#10;        &lt;audio channels=&quot;2&quot; format=&quot;fltp&quot; sampleRate=&quot;44100&quot;/&gt;&#10;      &lt;/audioTrack&gt;&#10;    &lt;/audioTracks&gt;&#10;    &lt;videoTracks/&gt;&#10;  &lt;/narration&gt;&#10;&#10;&lt;/presentation2&gt;&#10;"/>
  <p:tag name="ISPRING_PRESENTER_PHOTO_0" val="jpg|/9j/4AAQSkZJRgABAQEAeAB4AAD/2wBDAAIBAQIBAQICAgICAgICAwUDAwMDAwYEBAMFBwYHBwcG&#10;BwcICQsJCAgKCAcHCg0KCgsMDAwMBwkODw0MDgsMDAz/2wBDAQICAgMDAwYDAwYMCAcIDAwMDAwM&#10;DAwMDAwMDAwMDAwMDAwMDAwMDAwMDAwMDAwMDAwMDAwMDAwMDAwMDAwMDAz/wAARCABSAE4DASIA&#10;AhEBAxEB/8QAHwAAAQUBAQEBAQEAAAAAAAAAAAECAwQFBgcICQoL/8QAtRAAAgEDAwIEAwUFBAQA&#10;AAF9AQIDAAQRBRIhMUEGE1FhByJxFDKBkaEII0KxwRVS0fAkM2JyggkKFhcYGRolJicoKSo0NTY3&#10;ODk6Q0RFRkdISUpTVFVWV1hZWmNkZWZnaGlqc3R1dnd4eXqDhIWGh4iJipKTlJWWl5iZmqKjpKWm&#10;p6ipqrKztLW2t7i5usLDxMXGx8jJytLT1NXW19jZ2uHi4+Tl5ufo6erx8vP09fb3+Pn6/8QAHwEA&#10;AwEBAQEBAQEBAQAAAAAAAAECAwQFBgcICQoL/8QAtREAAgECBAQDBAcFBAQAAQJ3AAECAxEEBSEx&#10;BhJBUQdhcRMiMoEIFEKRobHBCSMzUvAVYnLRChYkNOEl8RcYGRomJygpKjU2Nzg5OkNERUZHSElK&#10;U1RVVldYWVpjZGVmZ2hpanN0dXZ3eHl6goOEhYaHiImKkpOUlZaXmJmaoqOkpaanqKmqsrO0tba3&#10;uLm6wsPExcbHyMnK0tPU1dbX2Nna4uPk5ebn6Onq8vP09fb3+Pn6/9oADAMBAAIRAxEAPwD9+KKb&#10;LKsMbO7BUUFmYnAUDqSa/NX/AIKWf8HOvwO/YlOq+GfA0w+LvxFsw0P2TSZgNH06bkYub0ZVtp6p&#10;AHOQVJQ8jvy7K8Xj6vsMHTc5eXT1ey+ZMpxiryZ+j/iPxLp3g7QbvVdX1Cy0rS7CIzXV5eTrBb20&#10;Y6u7sQqqO5JxX5D/APBSr/g7U+HHwOg1Dwz+z/YQ/E3xZGTCdfvEeLw9ZN0LJgrLdkH+7sjPUSMO&#10;K/Hb9r//AIKS/tJ/8Fj/AItWGha1fa14i+33Aj0fwP4XtZV0+Ny2V2WsZZpXH/PSUu4H8QHFfff/&#10;AATa/wCDQ3xX45u9P8T/ALSOtL4T0XAm/wCER0S5SfVbjgEJcXIzFAPVY/MYjjch5r9Nw/BuU5LB&#10;YniOsnLdU49f1f4LzOJ4idT3aK+Z9B/8Gtn7anxQ/wCCgPxq/aI8e/FfxhqPijWrO20OysYHfyrL&#10;S4JXv3aO3tkxFEpMa5IXc23lic5+cv8Agqf/AMFovjr/AMEzP+C4fxYt/BPiaTVvBSvpMtz4P1t3&#10;utIm36TZlzEmd1s5OTuhZctywbkH90/2Xf2PPhj+xZ8O4/Cvwu8F6H4N0ZdplSxgxNeOowJJ5mzJ&#10;M/J+aRmPvX8vX/BzZ/ymt+MH+5o//pos6fCP9n5zxFX/AHCVGVN2g0tEuRdNn107hX56dJa63P3D&#10;/wCCav8AwcjfAf8Ab4trHQ9d1CD4TfEWcrEdD1+8UWl9If8An0vCFjkyeAjiOQngKetfoYeDX8gM&#10;X/BDb47+MP2HfBnx+8C+H/8AhYXgvxXp897dWmjAyaroxhuZ4HD2v35U/c7g0O84blVxk99/wTc/&#10;4OMfj7/wT2u7bQdX1Cf4o/D+0xA3h3xHdObjT1U4xa3ZDSwkDgI2+MdkHWnm3h3hsU51uHqynytp&#10;029U1pZN/wDt33hTxclpVXzP6wKK+QP+Cc3/AAW/+Av/AAUp0uztPCviaLw744lT9/4Q150tdTVx&#10;jPk87LlfeJmOPvKp4r6/r8qxeDr4Wq6OJg4yXRqx3KSkrxP5Vf8AguH/AMFovjt+0/8AtJ/Ez4UX&#10;XiX/AIRb4ceDfFGp+H4dD0AvaR6nFa3UluJLyTcZJywj3FCRGCeEHWu8/wCCUn/Brn8Qf23vBegf&#10;EP4m68nw3+GuvW0Oo6ZFaCO71nXLSRd6Sxrkx26MpBV5dzc58vGDXwl/wUk5/wCCinx8/wCyj+Iv&#10;/TncV/Wn/wAEjf8AlFr+zx/2TvQ//SGKv3birMamQZJhoZTFU3U3aWvwpt+r7u/keXQiqtV+01sa&#10;37EP/BOD4Of8E8PAa6F8LPBunaG0key81WVftGq6meuZ7ph5j88hchF/hVRxXuIGKWivwWvXqVqj&#10;q1pOUnu27tnqJJKyCv5MP+Dmz/lNd8YP9zR//TRZ1/WfX8mH/BzZ/wAprvjB/uaP/wCmizr9L8JP&#10;+RzP/r3L/wBKiceO/hr1P2j/AODZT9tb4V/EH/gmz8M/hTpnjbRH+I/g61vYtU8OzTeRfx77+5nV&#10;443wZk8uRCXi3AZwSDxXqv8AwUl/4IK/AX/gpLZ3epavoa+CfiBN86eLPD0McF5K/P8Ax9R48u6U&#10;99434GFda/mou/8AgmD8e/AH7Jvgv9ovQ/Dmo6n4A1+OS/tdc8OzvNdaE0NxJCWuUQCWDDxMRIAU&#10;AK/OCcV9pf8ABOj/AIOyfi9+ziNP8PfGiw/4W/4QgCxf2lvW38RWaDPPncR3WPSUB27y16+a8HYt&#10;YurmnDuI55c0nJJ2knfVdnr0dvmRDER5VCsjwb/gol/wQE/aG/4Jqa1deJIdMuvHHgXSJBd2/jDw&#10;xG5+whMMJbiFSZrRlOCXOYwRxIa+rP8AgiH/AMHBvx8l8S6p8O/HWo2vxO0jTdFa/wBOvtcdhqlo&#10;Y5oIvLa5X5pkIlJ/ehnyo+fHFftj+xZ/wUk+Cf8AwUR8HHUPhf420nxBL5O690aY/Z9VsAeCJ7WT&#10;EgHbcAUPZiK8y+JH/BDD4A+LPjfcfEXw34ek+HXivUbSWy1GXw15dtaajHJJHIzPbFTEsm+NTvjV&#10;Sctu3ZBHk4zjRYzCyy/iHDXqx2lazT81pa/l9xccPZ89J6H8tP8AwUjGP+Cifx8/7KN4h/8ATncV&#10;/Wn/AMEjeP8Aglr+zx/2TvQ//SKKv5LP+Ckn/KRP4+f9lH8Q/wDpzuK/pS/Z9/4KgfBX/gnD/wAE&#10;hP2etS+KPjG003UJPhtoctloNpi61nU/9Bhx5NsDuwf+ej7Yx3cV9J4j4erXyzAUaEXKT2SV38KM&#10;cI0pzbP0Jr5C/wCCif8AwW++AX/BNrT7yy8WeKYtf8cQxkweEdBZbvU2fBKibB2Wyk45mZTg5VW6&#10;V+JH/BSn/g6j+Mn7WUl34d+Eou/gz4HcNG81pciTX9SQ8ZkuQB9nH+zBhhk5kYV4p/wTu/4IN/tC&#10;/wDBT3UP+Emt9Pk8JeDL+fzrrxf4p81Fvi2WZ7eMjzrtjydwwhJwZAa+ey7w8p4al9d4irKjT/lv&#10;7z8v+Arv0NZ4tt8tJXZ+4H/BBn/gsb42/wCCuvxD+NuoeIdA0Pwp4a8G/wBkR6BpNiWmmgW4N6ZW&#10;nuGwZXPkx/dRFGDhec1+J/8Awc2f8prvjB/uaP8A+mizr9xv2V/2Wv2YP+Da39n3VNV8TfEU6df+&#10;L/s8es65rczNd67LAJDHHaWEIZgimWQhY1dgG+d2wDXm/wDwUH/4IhfAP/guHo938cvhB8RLOy8d&#10;+IreHHiDTrz+0dG1dooUjjju7fO+GRY0RCUKMmPmjYjFPIM6yzLc+nmFKnKGEkuSL5Xa/u/qm+r1&#10;2CrTnOkoN+8em/8ABs78bPB/xA/4JIfC/wALaN4l0TU/EnhG2vrfW9Jgu0e80xn1G5kTzoc71DJI&#10;hBIwQ3BNYn/BSv8A4NnPgZ+3Q2q+JPCdv/wqX4kXu6Y6no8IOmahMc83VlkJyerwmN8nJ39D+Bf7&#10;Tn7BX7TP/BFv406Z4g1iz13wXfWdyTovjLw5eO+n3bDHEdzHjbkHmKYKxGcoRX6Pf8E0v+DvW90S&#10;Kw8K/tNaJLqsO5Yl8a6DbKs8a4xuu7JQFfHUvBg46RMeT2ZlwvmVDETzvhyv7SM25e69dXe1tpLy&#10;38hQrQa9lWVj87v2zf8Agl3+0n/wR0+KGn+ItYstW0iDT7rzNG8d+FLuVrHeDhSLhAr27nP3JQjH&#10;nAYc1/SH/wAEF/2nfG/7YX/BLX4cePfiLrJ8Q+LdTbUbW71FreOB7lbe/uLeJmWNVXd5cagsANxB&#10;J5NfQvwh+Nnw3/bL+EP9ueDtf8MfEPwZrUbQSyWssd7azAj5oZozna2Dho5FBGeRVr4Bfs8+C/2W&#10;/hrb+Dvh/wCHrHwt4Ws7i4urbS7LcLe2e4meeXy1JOxTJI7BR8q7sKAABXy/EnF082wccPjaKjXh&#10;L4krO1mmmt1rby9DalQVOV4vQ/jZ/wCCkf8AykT+Pn/ZR/EP/pzuK7j9gv8A4JKfH7/gp5raTeAf&#10;DN3caBE62l14p1qZrbSLMIAuzz2BMhRQo8uFXZRj5QK/Wb43f8Esf2Zf+CdP7T/jj46/tT2fxE+J&#10;Fj4x8Ual4jtI9P8ACtxdeD9G+13s0sUF48RZpZgHUYmMcTHI2P1r6M8Of8HSP7FHg3QLTStH1nxJ&#10;pWl2EQhtbOz8HzwW9vGOioiqFVR2AAFfpOJ42xs8HTp5HhZVWopc/K2k7K9kt/nb0ZxrDRUr1ZWM&#10;T9ib/g3a/Zm/4JeeDY/iX8Ztb0fxv4h0CNbu613xXJFZeHdHkAB3Q20jeWSGHytO0jE4KhDxXkP7&#10;cv8AwdKX3xD8bR/Cf9jLwTqfj3xfqbtYWviCbSZJ0LjgGwsQN82ACfMmCouMlGXmvSP2pf8AgnP8&#10;Lf8Ag4v8Q+G/ih4C/al8XX3gGzniXVvCcDLcWumBYyCILR/Laxum43NPHLncSMjAP1B4N/ZR+E3/&#10;AARV/ZN1u/8Agv8ACHVvE3iWG2MNra6VYvqniTxXeMf3cctwFLiPd8zH5YokViFGMH88lmGFlUWJ&#10;zZzxOKbt7OV4Qg+0r/krLudfK0rU9I9z+df/AIKl/sj/ABS+C9lo3jD9pn4k3niH9oP4ieXc2nhD&#10;7R/aV9pOnAkedezKfKgyw2RW0AYfeOV2FT+83/Bur/wS0uv+Cbf7GH2zxRBc2/xK+Jxg1nxFaykg&#10;aTGqt9lstvQPGjsZD18yR1yQi1+YXwy/4I0f8FAf2rP23v8Ahofxl4d8GeF/Gt3rA1mG78b30F1b&#10;WEigC38uxj+0MEthsMMci4XyEyDjn0L/AIKMatrX7Mv2qz/ap/4KAfEjxX4ulTzm+HHwitU06b5g&#10;2UmkVo4IIzudf38QYqysEbG2vrM8rTzHC0cnoYmEm9ZKmnLXpCKgrKMe7lq9WzCl7knUa+8/a79p&#10;T4+fBr4ZeC77T/i54u+HGj6DfwMl3Y+KdRtI4LyPnKNDO2JAdjfLtOdp44r8r/8AgoD/AMGqPwt/&#10;ai8NXHxD/Zh8T6X4S1DWIjf2ejm6F54W1YNyDbTR7ntg3Yr5kfQBUHI/L/8AY9/4I4fF/wD4K1fF&#10;SbxB8NvBGp+BfhjeS4bxP4s1GW7t1CgCRxcMiPezu25mEMYQMxB2Cv2Y+AWq/suf8Gyfwfi8IeM/&#10;jd4m8R+LPEDI1/pf2ua+KSfM5mg0mFmSyjOf9Y/zv0LtwB4k8vqZDUhDKMXKeKe9OMbr0lZyV18/&#10;luac/tV+8j7vc/DC7tf2q/8AghX+0MoY+MvhH4lkbcpRxLpPiGKNvbfbXkWfXdtz/Ca/aL/gk/8A&#10;8HR2lftbreeFPi14LuPD3jPSNO+3nUvDqG407VI1eONz5Lt5kD7pVO3dIpGfmXAB6b41/wDBxt+w&#10;L+014CufCfj1dW8ZeH9Q+WTT9U8FT3MTN0DKGUlXGeGXDA9CK8t/ZN/4IIeAfF/xJu/jP+z7qvjn&#10;wV4K8R2Fxp0Xhz4h6BcWUsavLbyrPaO+2drf90QvnIScgiRhXo53mOGx+Ccs+wbo4j7M7NKT7d9u&#10;juvNEU4uMv3UrrsfsxrGjWniHSrixv7W2vrK7jMM9vcRLLFOjDBV1YEMCOoIxX5S/wDBS3/g1J+E&#10;37UEup+KfgzdwfCHxrcBpf7MSHf4bv5OODCo32uf70OUHXyia/WOg9K/McqzjG5bW9vgqjg/wfqt&#10;n8ztnTjNWkj+N740/szftO/8EVPjvY6jqlv4s+F+vrIyaZ4i0a8P2DVFXkrFcxkxzKRgtE/OD8yD&#10;pX6k/wDBNb/g75i1G40/wt+0zoUVmSBCPG/h+2byyf713YqCRnu8GRnpEBzX7c/E74V+GvjV4Jvf&#10;DXi/w/o3ifw/qSGO603VLOO7tbhf9qNwVPsccV+Mn/BTD/g0R0Hxiuo+K/2adZXw5qskjTv4N1y4&#10;LabLkklbS6ILwn+6ku9f9tAK/S6XFmS59BUOIKShU2VSP9XXz5l6HH7CpSd6T07H1b/wU0s/2gv+&#10;CjP7MOm6n+xX8bfAUng/XFFrqn9mXP2bUbtWI3+Vqas/kbQRviCRSgbvnJOw/Jfwg/4Iq/sp/wDB&#10;HTwlb/FX9sf4jaH498cl3v7bR7lml0+5nGWIgsSDcajJuzl5V8vJBZFxur8kdC8f/tOf8EYfj5qG&#10;lWl/45+DXjBBi7snH+iamnZzGwe2uo/7rgOo/hOa2v2d/wBiT9p7/gtL8brnXNMsvFPj2/v5xFqv&#10;jLxDcyDTbAZJxJdyZUBRnEMQZgOFSvdw/ClTBYZwWOhTwb1c4pKcl2cv8m79jJ11J35byPsL/gop&#10;/wAHW/xE+M2mv4O/Z50lvg14Ht4zapqWyJtcuYRgKI9oMVkuBjEW5xxiRelfM3/BPn/giN+0P/wV&#10;R8Tt4istOvNC8KalMbi+8ceKjMtveFjlmhLAy3khyTlMrkfM61+0v/BNH/g1o+DP7ICWHiT4p/Zv&#10;jJ4+t3WeMXtuY9C05xggR2hJ88gj78+4HgiNDX6iW9tHZ28cUUaRRRKEjRFCqigYAAHAAFfPYrjj&#10;L8qpPCcN0Un1qS3fnrq/nZeRtHDTm+as/kfCf/BNT/g3p+Av/BOldL14aSPiJ8SrEBz4p16EObaX&#10;n5rS1yYrfGeG+aQf89DX3f3oor8xx2YYnG1XXxU3OT6v+tPQ7IxUVaIUUUVxlBRRRQB8/f8ABTn4&#10;OeEPjD+xz4qj8W+FfDfimPTIVuLNdX0yG+FpL5sa74xKrbGxxkYOK9k+GfgfRfhr8PtI0Lw5o+l6&#10;Bomm2iRWmn6baR2trapjO2OKMBFGSTgAdaKK92v/AMiin/jl+Rn/AMvGbtFFFeEaBRRRQB//2Q=="/>
  <p:tag name="ISPRING_PRESENTER_PHOTO_1" val="png|iVBORw0KGgoAAAANSUhEUgAAAZAAAABoCAYAAADfCaYMAAAAAXNSR0IArs4c6QAAAARnQU1BAACx&#10;jwv8YQUAAAAJcEhZcwAAEnQAABJ0Ad5mH3gAAErrSURBVHhe7Z2FexzH9qb3n9lnd+/9XQ6TncRx&#10;4sSOk9gxMzMzxszMFDMzMzMzMzMzpfa8p7ukVqtnNBrJN7ZUn59+JGtmugtOne9Q1fwv4+Dg4ODg&#10;kAQcgTg4ODg4JAVHIA4ODg4OScERiIODg4NDUnAE4uDg4OCQFByBODg4ODgkBUcgDg4ODg5JwRGI&#10;g4ODg0NScATi4ODg4JAUHIE45AocOnbazFu6zixasTHy4rXDx0+b169f+59wcHDICG+cQO4/eGQm&#10;z15mho2bbUZNnGsGjZ5u9h067r/q4PBmABHMWrTaDB07y/QZOsmUqtHG/Pvr0ub9b8tFXv/6qrQp&#10;Ua2l2bbroH8HBweHjPDGCOTGrTtmpBBGreY9zKcFK5t/fFnK/DtfGf35c4WmZt9BRyIO2Y979x+a&#10;iTMXm0bt+povf65u/iWk8eF35c0Xhauab36tZfIVjb6+LlLTfPJ9JTNiwhzz+o8//Ls5ODjEQ7YT&#10;yJOnz8y0ectN6ZptZAHXMP/5pqz5/Mcq5rsSdc23xevIIq5t3stfTj2RFy9e+p9ycMganj1/bmYv&#10;XG3K12lvvhZC+ODb8uarX2rEJY3gBYHk/am6GT5ulnnlwlgODgkhWwmE0BTEwaLF6+AqUKKeqdSg&#10;ozly/IyZv2y9/i1P4WqmWuMu6qU4OGQVx06eMxXrdzD5RO4++aGS+VKII0wQX/1S03xWqIq+bi/+&#10;z2vIa96fqomnUsGMFA/EEYiDQ2LIFgJ5+fKlWbp6sylcrrEQRCW15D74rrz5sWwjs3rDDvNCXge7&#10;9h01H39fUS3DT4RITpw+r393cEgWJL5LVm9tPhK5ImQVJA3+j7zh8SKT5cQ7qdW8u6nTsqep17q3&#10;qdOip5INOZD8xeqoobNtt8uBODgkiiwTyIOHj82oSXN1AX7xY1VdqF+Ih1G5QSezY+9h/10eVq7b&#10;ppZfXlnYv1ZpYS5due6/khyePX8hXs8J9WwgsKvXbvqveCCBv3XXATN3yVqzbvMujY+H8fjJU7N0&#10;zRYzb+laM3vRanP+4hX/lZyPy1dvmHVbdpuV67ebY6fO+X99d3Dz9l1TtVEX9RwsaRAixcN975uy&#10;GjJt8lt/07b7cPEs5pqLIXmjqCOPyGuDNn3MzAWrzBORhZwCwsMvX77y/+fwruCP13+YU2cvmjUb&#10;d6rxHZbZtw1ZIpALl66Z5h0Haa4D4mAx4l30GzHF3L5zz3+Xh4ePnmhiM0/hqup9sHhfvcpaqODy&#10;1ZuiQDqb//mihBITSiCIPQePmYKlG8rrxc33JeuZHXvSEhp4JEqjS//fzV8++9X8J18ZTfqjmHI6&#10;qFJq0WmQ5qj+8umvpn3PEeblq3dL4YydtlCNFsJT3wh5IHsUahSv2tIMHj3DLF61yTx9+sx/dyqQ&#10;Rcp2G7btq3mTnFS6e+feAzNt3grTVWS615AJZvPO/f4rDu8CbonuKV+3vcoxeut3kfG3GUkTCORR&#10;qX5HVUAkIAkX5JELbyQqOb5x+16tcvm6aE3zfv5yWnufVVy6csPUbt7dfCz3xfIME8ju/UdNMfF0&#10;CGMUqdQsZnjilpBdg9Z91JL9qEAFM10WYE4Hc8SYkAf4uEBF07HPKPPk+XP/1bcfeJdNxbtgvsh9&#10;fC5EUqBkfSGO6ebA4ZP+u9IDqxzPa/2WPZEe6buOZeJNfyTzyRr7zzdlTNXGXdTLdng3cPbCFY3g&#10;EFrFKP596gL/lbcTSREIC5AQFeWRKG48EC7KdgkrhUGyvHLDTuql4H3UbdXLXL1+y381eUAgdVr0&#10;SCGQWWJNBrHnwLE0BLJ9zyH/lfSAEEnss/CKVm5ujp0867+SMwGBkDtA8UIgnfqONk/fIQJZtX6H&#10;Gi14HSTAyb9t2LrHfzU28DZsTi4nYtrcFebveUvoWoNci1drKR7XY/9VBwuiH8dPndMQ7qbt+8zV&#10;a1nXR9mB85euevk7n0Dwst9mZJpAnovi6T5ovHgTFaWjeB41NIxA/fzzF+nJg5L6Ru37qZLnvVj5&#10;M+av9F/NGrKTQAC7lSvW62DyiEIaOGpaJBnmFLzrBDJ38VoNObLQCpSoaw4cie115CacvXDZ1G3Z&#10;y3xTtLb5UUh12tzlsgbdvpYwyC38WrmFKVSmofmueL23JuqQownk1atXGqKig1h+XxfxKl3a9Riu&#10;sdcoLFi2Xt9PYpP9IL/1HmkeZJNFlN0EAq7duK3lyCSycjLedQI5fuq8loxTfVWwdANz+PgZ9Wpf&#10;v3bKkvV18fI1lWV3NEs0CBV9VrCK6qQP8pc3Y9+SUFGOJpC5S9ZpZQtkgMJmsxYK/PrNtPs5EFou&#10;XMNfKjbVmB75D5T56XOX/Helx9NnzzUufVfIiBh3RjuC3wSBsBGSJCtu//NMeiAQ7IOHj/TCU8ss&#10;sBSpaqP/jEOUR5cMcNfv3nuo96TkGjA/mSUQPmvnhz5mpgiC9zKntIM+ZtUqhgD7jZisMqj5N/Ea&#10;meuxUxea2YvXmNUbd2oV4M59RyIvZGH/4ZMqc7EQq3+PHj9RgykzuQVyL8H+ZwZBmchurxgZuy/3&#10;ReaR30SQneMCeL/tXyLrHsRqqx2rZ3HmFRCGp/gCQ/hTUdSTZi31X4kPnptmHrMgx2x+pa3cz66H&#10;i5evZ5pA6Ku3LpnHzMkWOi71s0/8vyaOhAkEMsDd+7xQFVXWnxWsbL4vVd9s3XnAf4cHLMEBo6eZ&#10;Ib/PMKVqtNaNg1qhJSQyceYS/11pcfzkeR2onoMnqDfTpttQrQoaKPehRPf23fv+O9MiuwgEZbp+&#10;626t3OnYe5RpLc+nHbSHe4YJMgxyPNPnrTT9R0wxv/UaqVdf+X3c9IVm6pxlZvLspWb8jEVm4YoN&#10;kX2h+mnt5l26O7+DfLZ116FaekoVzRxRhlRmJANIjBJlquLadBsm9xxmeg+dpOOCAi5ds21CBIKQ&#10;Uwrdd9gkbRfto48DRk5VRc1CiAUWBwp94MhpOqetuw7TPpLsXkKV1LP0VVKJ4oJYa1TQsdA4sgQy&#10;Ie5PYQBKgb/Huijz/aFUAyGRE/7dUoE8bNl1QMdtwKip5uhJr8T53MUraqkyVq26DNFKJ+T2Sqh8&#10;PIg7Mt8zF3iy0a6H33+RscGyPlas2xbTSMCTWr91jxkyZoa+35OJYSqTFItcv3nbf2daQOzzxNCD&#10;XAkrs8kyChhy46TtfWRO28mc0ifWG2t0ipXZ6YvM2k07U+aIcdm8Y5+OCyFeu4/r7PnL5vcpjMsY&#10;f1zGiuwvEo8w9rhANpvkXqMnzTXdBo7V/iGjyMgAuffilRsjlSEKj0IB2j18/OyUcTh45KQZNnam&#10;P1ZDTI+B480MGXfkLwj+TwEP7af4hwvdRLk3fZ4k/Z+zeG26HC1KFl3QX2Q+RY57ixyPma5rLN4a&#10;CIN7zVy4yvSU9U1bkYvBY2aaM+cum8ui09jYmgiBXBISnDJnqek5aIKOXWu5OvYZbYbKOOgWijjc&#10;BoFOnrVEz4nz1vQwlYFhY2eZjdv2qvwlgoQIZP+RE3p+FR1CUTPg3xarY5au3uK/wwNlsiTXP/i2&#10;nFaCQBxfy0CwoJmwsGWBQC5ZtVk3eFHNBRGQmCeRze8ohLw/1zD1WvUyew8e8z+ViuwgEASw64Cx&#10;qkyIqVO5wqF7/I6SQcGy+QxrNQpHTpzVcljG5t9fe5/lssqMnA/X3/KWMMUqt0i3oFE+TFyBkvW8&#10;58sVfD7eGzHtw8dO+59IDFh1FDVA9LQFIlfFKWPLHhwUBcUCeX+uFpdAGPf6rfvonGvbbPukbe/l&#10;L2vyi0faWRRH1KkCt27fM136/a7PZ07tZ/n59zwltXpqt8xRVvDk6VMlZsrCuw0cZ0pUa6Xjhvwh&#10;F5yBpYpCrDpCrlZpfPpDZVO4XKPIUCVJ9t7DJqos/PXzYqqIKAmv2ayb9oXxSh3PsqZJ+36Rpd/X&#10;btxSpU/f2awY7P/fvihhfijdQE9oCAODpduAcSKT9T2ZCMukrKeazbpHHkoKyVEG+rc8JbSNM+en&#10;rUwEKAgtGPHbBPnyk7X3YYrMltcy0nqte5lbdzyj59mzF6Ksxms7eA3jZpd4c9yLNW/H5WPG5Zty&#10;pnnHgWIwpS3nB6fOXlJFT2m9ypG9ZCyJVDBeeJXdZT5v3Eo7rhBy43b9zN/zltRnbhEDFiIuJd40&#10;92BOaANr7yPpBwYTUQULQp88l/HE0udCd2goS+b2H3Lf70vWT7OHDdnGsHwfOQ7Po6xrjmk6EGGI&#10;RAE5oeKReyGjKkd+n2s07aYedP5itVVv0pdYBEKfqzTspGP9n3xlU9rEGDAubOIePm52mr5bkCdD&#10;pzKP4f4g7xw8iieUCDIkkMePn6o1zkQz0DAjC5BcCJteLFA0pWq2UcvPTsxX8j4WMNZClDUxb9k6&#10;U6hsQ13MJNgZsBpNu6qFajcm4mIyuCg7vJsgskoghAMGidXF/ZnInys2FYGbaCbMXKwsXq5OuxTF&#10;2bBdX3M9pCQhn6YdBuiCI4TCHpIxU+bL2Mwz5Wq3Tzkqg4uFWblBR3Ph8jX/0164rO/wybpwUPS0&#10;sc+wyXoY4GCxPMvUaitjIM+XsW8qi5Fy40QxUawLnk/7rZXFXPCTcSYUiaDStlgEggVZS8YXBQOR&#10;VazfUc+KYnxY3CRpdbFK/0dMnJOuuonFyyKhHfSNPk2YsVgtx+pNusrCq2eWr93mvzvrwJM7eeaC&#10;KkgUy+KVm9RTIlSRp3B1VUpsYqU9yDFW4Os/0odj6McgsSzpM+9noZao3krlCJlkDJlvS0Yfy9yi&#10;FIIg1IGStB4RxDaMsZP+Y+Wx653czYate/1PeMDCZpxUJmVd/FyhiXiiQZlsr89HaTRoIzIZ8o6R&#10;L4iOtrKG8EaCgLAq1PtNZRZLt2Xnwdom+kslG/dGJugXyqWtrH27dmkbXidyxFiyB4sqr5jjIn/H&#10;QwyDvCh9o49EMWgDnlXnfmNELuvqPRh3xm7q3OX+pzzgDeOtIHe0EyLFENA2SLt0zsRw5TXuwckY&#10;eFoWyMcvYgzzft5jLy0Gks/yTF5nCwAgtIRhYueRxDvzoPM4fpaOAX1YvWGnvj8ekCuMVdYbeo2L&#10;MfPaXVX7hCFp2xSLQI4cPy3taK56iXZT1Tpmyjz1GDFYvhVC4xm8tkg8uSAePXqiG2c/+r6CGiLI&#10;Arqc/gwUGShZo5X2MdGilAwJhGoXOoNA8JNBJDQVDKtg9WCFUKJr38fg0MBGYi1EKT4mkiQogsT7&#10;2FOybvNutdqILdIBFBCDwP2wDvBigrmFrBIIu9QhMKwPGJscj914Rsx6y879qsSZZBYM4bQgCCV8&#10;/IO3eBq07avtQeDwtI6ePKtKAsFjYS5ZvVkTdzYHAVB0WKF8nvfgWtvYLcJGWWpJGes8P3mb5Qj5&#10;JIKLV67ps60QEXrE4+DYj70HjytJQh52bKMIhPOgCMF5C1LIQ+63VyxeG3vGwyFu/EPp+t7CknG2&#10;oR5AqA7hZN4gCo70tzujiaETImC+s7NYgXG/IQp1zJQFukg4qgQFh1LiTDb6XL7ubxpu4QSDWHmY&#10;IIHkE7liIUPwkNHaTbvMTrFOCWX9JModufD63zyNnEO+PBtFjXdLCNDmDiC6S1eva3jonMhEENt3&#10;H1Ri9mSyoYZTrBXJ+BEyLlvbM2zwztkQGURGBNJNFBhtgkB7iDeBQgaENJG3n8o3UZlFfiBhPGQ7&#10;TkECYb0xLqxdyJMQ7I69h8zoyfPlHo11XFCIxau2SBe2Xb5mq+qQKSIThBBpg+YeHz/R/tcUjx/Z&#10;5P7Nxbu3bQSWQJgPZJe+5BPPkhAh4TX2emGEoYjRQVjj9dv0TskdkfMi3IX3hIHLe1h/XYS8WO9c&#10;eFWEmQDeR5nabeU55dVzmT5/Zcoa4Cfjg0yciZPbtUAfsc4ZMzZU4zUtWL7eHD1xVueVfjGnVodG&#10;EQihP9oKMTLGjX/rr4l3O0eMD0ZpvqLe/GDUBqMDREAgPF7DOKHtNlyFDJw5f1nlMtFtFnEJhLAJ&#10;i18XknSISWViNmxLrbdnx3mzDgNVYOm4einSMSalcXvp3MWr/jtTQWexTLBOeR+J9qga/pu37+k9&#10;EFgmGiUA8VhkhUBoA6EpPCYWTHuxtKKSg+RyvIVS1bTqOiQlQcjnEVq8B8ZljiiIMIhH4lIS5mHH&#10;cxAIH9YLC4Hno8Dlpv6rHrxnTNX2o1CIvcZL+loQcuEzjBnzRizcChhAEcxatErnkrmKIhDi2t+J&#10;4oU8IPnZi9b4r6QCYSW8RvuZe6xkiyuiQNn781EB70w0FEwUgu1KFnfu3TfL1npKqbA8C6WBzBQU&#10;4sQT3L3/iC4irHXanFF8N0ggKBnGkFjx/QepGw95D/FrFAsyzO73EwHZPCtGVelabXRskO9Ym1iD&#10;/ef32iLPyBufw5q0yioIPJkUmewyRJWKRTwCwZOoL9YqMokio5ggDAgWpUybIcogggSiSk48GNYA&#10;eReLZy9eqNLnHowLntepkHJFOcfLG80UJa1GG56jyF/wqx+CBIJ8E24ib4Hys4DIMV5sHoyzz8Kh&#10;tLRJ9Moxk+gXrlzXezEfEOPGbfv8V9IiETnuMWiczgseEoZj2CAliU1uDH3C+NL2MIFgdNF31iVy&#10;GXW6xqmzF1I8Q07iWC2EYLFfyLNwuSb6WpmabWPmyBJdlzEJBGHpLa7zZ6K46AzxYywt3ExrSQLC&#10;NYRYLHkw4VgexMVjJZ9RwvVa9ZZJ8WKANZt2S1HMYbAxioFkonFJg1/4kxUCQaEQlsAawJXGuwEM&#10;W3DoOB8L4WFSWZD2/C7IhtCcteaWiwILAwJBmX1WqLJp222Y/1cPV67dMEUrNddFxvMJ64Dw86nj&#10;5xn0HcshVvLU4g/5N+T3marY+AyCejzi0EpCkyg9nh9FIBRN8Brjzvht2+2NXbh9JO8YH12oMhdW&#10;8KwHwmdROFi0hAVwobMLPGPlhh2+l1hV4+K0l2dxjAkJahR9ZpFKIFU1B4YXHZXjIO9CvxknFO52&#10;f4yA9UBQTryOVY1XHUvOwU2RSTxOK5MkbEF4zPGUWTueTNbWkl2LeASC4uYQSe6N9Xn4RPr8iype&#10;WZNcYeWVQiDSH64mHQZoTiIMS3C8p0jFZpFEFQ/LxEOBQFDwyBYegYUlENqHIu4xaIJ5GSAPC/se&#10;dBbRjbCHcE4M2yCBEP6JgvVA6A+ywM5+vPhHsn4yAyILHPvEWqZNFep1MHfvp9/6gPJHl9Iunhme&#10;AxL9ePV27i0RB2WEMu4KYgjwHPQPesrCeiAq2/I6ZI/hk2x1X0wC4Qyd/L/WUZcKpqNDxBoPHj3l&#10;vwOX54VaSVg0KHAU0aeiLFl88UoVqR4g5MUEo/wbtu3jv5IehHVYDDwfa3Dl+tSYeVYI5PjpcykK&#10;lIGs1ay7Vp9wdAAXE4dF3bzTQB1sSAKLK5j05Nvu/vlVKW0blWP3A5YYih5i5FRikmyr1m/3X/FA&#10;OKmIKB0WCs/HSop6fhNxURFcPAU8gqAHFgXCI/3EhaXPLLAfyzWMDCFiBMQr4124cqM+08sfVFXD&#10;YZIIb7B9hHGwWBkf5rKaeFTB8kmbA0HYeQ/hLp5DOAcLMCvg8yQCUYYsSp5P2IpvIcwqggTCfTuJ&#10;IRClMLD+CF2x0LFOg/kMPAdyILQN+eBeeGJUHC1YtkH3aIRx4sx5JR0rkxBBlEy06DQ4VSZlbQYL&#10;LOIRCOuV87+InbNehoqhETy6/sDRk2LUNFPjA9kI5xyDBIJy6tZ/bGSSltAw641x+bl8EzFGos/j&#10;QmkRviE0SzvJjSxYvkFlTWXPt8JtPgKkEIgofQwkco5p6dUD98LD5vN8RwzJ8yAIJydCIBhENgfC&#10;eDPuWPVEUOYvXZfuANdYwHtt7G+oRqZqNOkaaeUzf8wpzwoTCEVHw8d75GwNdirnkAkrI+R7hk+Y&#10;rflcxoe5RH4tUnIg0h/uQWSD/HLfYZO1KIrxzQwiCeSxCAVCqlVU4nnQIaxorPRgDB9lNVlcPwaE&#10;CqRqjTvrLvOM3B+EBquRRYKgM7CxsEYsTDprCWTVhlRFnBUCIaRAsgyPKb98lj5wBMQ/viyZ5tLK&#10;Drm/Vt/Iz6ACxxJBgXgKvobGyKfOWa4XzI6FwGSTPwifPIyFDyEzxhk+X+5BQpPnkG+Kh4dC3BQh&#10;8Bnc3B/lGeFSRoDLH4tAmD+SagigFVSej4Ufbh/jwrP4nQQvSsqCKiyS7R/q2FVUslSrSISaihNk&#10;JRnLh0VWTRYgi4PFjywhh1GKJCM8evJEY+dBkg0TCBU4UQYRJxfwbPrmhTfSJsTJ5/3Wa4SSHGNE&#10;/7kf8ozBgCcR9OaRTxa+lUlCFVEygcePTNJ/nh38WoR4BAIIm6BYmQdi+sTLOXwRBcrnUKp8to0Y&#10;hsHQGAgTCBV24feAg4dPajiR+0Agm3ekJRBmCQOVhDJfI4wRRr+oHOOCdEnwI3uMWzwCIQKCYg2D&#10;OD5FCrQhKwQC8EI69x+j1jzjrnIsc0M7CYOjd4JyHwXWP+PL/BNaw7iMQryNhI+fPDPdB43Tsec9&#10;XFROhdcl44mM0db/99mvqpeCoArLGhK0h/7wLH5vIgYrp3MnikgCIbH1Y5lGIihenI2TTlkEHDEc&#10;BgJEfHve0vXplGQYKCYW4u4DR7XCKRECoVwtSCDZ5YHwuyUQFgT5CKoRqOtOf83wmF6UavDIb6w3&#10;FAS7oVE2lMgyKVxUJqGYCUlsFLIIqzYWFQRin09VUrzns7cGJZnRBini3Cg8BCIrBELS3VqBCBgK&#10;hUqrqLahbNkvsXxt2rJuQGKUhCVtIidBu1RJyTNRANTQZwa47IwVMoH81G/dWw2SZECYiSQkxRzB&#10;kthECQRvnM8iX1EEAu6J5QlRtu85PMUipv8fqJKsrWcxWVA6qhtvfZmo0qhThjIxYcaiNGGxjAjk&#10;zt17GuJDAXJBRiqz8hOFiNIhD8M5UWEkSiD7D50Q2fKq1qIIhHAvBQgffFtBDRAiAVRhDRk7Uy/0&#10;Aes9KwTCUejZRSCAsBDhbJQxnrSdR6orvypSI41hGwU8ZirGskIgeHs9Bo/XsbeGHYUQVINFycfA&#10;0d66DOeyAB4wa7xF50EaWaFd9Oe9fGVFlpuocZwIIgmki7AtQkIj6QxuTn1xe4LZ/GQAAXEfSKFB&#10;2z7aaAaJv8UCVSYIARONlb8hsEizQiBYbTaEBTmyMACkEOsKgxI5EuQoWhYTSgKFi1KmUgbhjvU9&#10;G4TCaBPKmecTNwZRz7VXIvBCWFO0z3g3VJldvpY+XEQiGSsxikDAolWbPAJB2cu9qMgBUe0iH5SR&#10;14miYS8FQl1YlC1tYyEQhooiuCjwLAoCKJtl3Gj/oWOpIdXMAKVEyTjWG2G4U+dSq8Gyk0AsCG+S&#10;C8DiL1imgd//yhoXt0bJST/5aWWSDXsg3XgHrjAyIhCKQjBaUK4kwCFg+omxQcUOZbOxwovZQSB4&#10;elXEWIOoUNx4ouylojiEKjouvCTmF9n7bxEIRJwIMNAwgMlPEZKkDYwFX1URbyc3809BELoK4sZg&#10;ZTzDILwfi0A0hDVhtv7d5kAw2sl7RslGVFFQGOQRiYYQkqNakft+IuMBMQWjTbGQjkCYIKpn2KBC&#10;R7iw9tiUlhWwuBjs9mKxk8zDhdI9AjKY7I+4cTs9ORFHRuF47Mj3W9c2wVNys0IgNsmJFUsogHhu&#10;ZvDw0SNNIFOFBdFS4oryvnbztpbAZaQUWei/SJtYvFhhlNZmB1DjWHFeoq26hil27k+fxGQnMtYu&#10;CzWKQNaLZfyFGA52EUcVCSQDQjbEahF+5r9C3fZxK3KCoOQXrxE5wlqmHj8zYEExN+wgxopk7gmn&#10;NREvJHg+25sgEAvK0ClyYF3RBxSorRAi5GULO3iNne6ZRTwCQdmQJMfbwHiiMICydcaEZ8dL8IPs&#10;IJDtuw/pWLFm+bkpoqqJWPybJhDKVb1n1FAdhGLODPDg0YnoHeS4csOOcQtcCNWysZJ5xSAn9Mlc&#10;hUGVF/qEdoUJBBAFYW2rPhQZOhJRCJEMIHBIhDHn/i27DDGPn8aXB5COQBhorGc6aQmEGxInTRZ4&#10;HLh5ulD9hYjCgpiwfEgyTyQ8E2JkFiTPx6pHEOhgMISUFQLh6AEbk6SvnMIbb7c3Ll9QiVC+TH+4&#10;N+2jph3LDSHiuixKEWslqgwTsFjZoKbPl8XI78dOphXyIFjkdkNXRqDk1pIuAtGhzyjdHwHwFPC+&#10;MBJYONTQRxEInhMl3CwyFCl5laiKG8BiggSCe3RoK/miqCQrG/zYZc1iolok0ZrzRfI5Fg1WErmh&#10;8B6IWECusDhx57UwRKx/lCAESwgCryaI7CAQDAg8iigrk/1DFEQQxqohMmj3SfBeLS1XmayqMkme&#10;JRY8mUxrqMQjEMJSKC7WHWW8azbu0HmzMsvvzBfWaxSyg0DY74DhgnKkQot9H0Gw251cK3L3JkNY&#10;Fy5fN4XKNFJZYp7ZimD3tmF527JgcorIcVToWPNJskaQY9ZTeKNxGFS10h+eyUZeog6WtJE5vHyq&#10;4xhf9F4UgVCMw9gjw6xtqjejZAxwb9ZWcHyQNYzHqFL2kbIOPH1fTrcsPEngmKF0BMJXw1L6SQMt&#10;geBOE8fOLFCenIPEBLFjO2iVHzl+VhZfW1ViPOsHcetx2YklEuqi+gSlymu4+sSPw7G8rBAI2Lh1&#10;j4Z4aB+TgjVIhdAOeR/hBkpXl4k1BDlQz04M1ILzgexiQtDDF/eEYJjghcujq27WbNopirSBvhcS&#10;I/Y8f+n6lEMASfQzH9S5F6/aSjcdJQK8K6rcyMPQFt1xLBYFsfhx0xYZjipgTiFuxi2KQEgKjpk8&#10;T9vGQkXoqSrCGKBtXLi+9I38EOGkoHd48MgptaZ7Dh6vitV+hi9y0hi8jDeWGyGUKCUUBSr+MDjo&#10;E4uL6pKofUYAxcoXS9FGQjXIERfhGz4PuZK7whsJe4vZQSDIKgUWkNZmaYPtP4qN+nvrZTAvwXOU&#10;Nsk9yFtZJV0dmZQ1lEYm13gySQ5r1sK0R5XEIxDCR8gk5ERxDIaPlVfGg59sCuTrfyGX4L4XkB0E&#10;wnxRvs6a5jRc8gKQJFEJ8lBUEHJvu67eFIFQ4k04kXANOg75Jgoxde4y3UB77IQXemYPSjHx1iiF&#10;xVuy88hXZHNkDPMIIROeijKWgsBAhSDQeTyPclo2dqK3hgqZ0F5kEl0Xi0A4+LKTzBE6T41vMUSY&#10;E9qT0rYtu1WPYPSRLwx+O+yKtduUuKleg8ztZ6h2/QXyEpnHK+8t/Q0fPRWFdATCd33g4lrysAQy&#10;L2KjXDyww5Zzc0gYQR53peNhLFu7RQcURaKWrggNgsFnECL+hveDoqOuP9wfCCTRbyQkXBTezIWi&#10;mDRribf1X97D4DG5TJy9+D8LnWoYyDAIuwMfIeKzjBOWMRe/8zm7mYmQHVZwECxIknffFBMlLu+J&#10;9/x/fllKlXWigAgZP+7BQuR3xpT/0z5q44eNm61eBiG8jiECATdv31HS4HMoUp2fUPv4P0edQFJB&#10;AiHHw9z+66vSad7PxcInBs7ccGBgoqByyXrGzDfPrli/g4zhQl0AXJRvogAgBiqZGDsUplWQfJax&#10;4O8oy6i8HnIBKVoCYSFGEcgBIUlLIBREQI4WxMlREFQnBvvO/SAySLu0eAPbQxvBCPFBDsh8IjIZ&#10;LluGQMjt8FkIhJMkgsDix5hikyQK3MorF2sNZcgzmGsq6IJf04C8QsaWQNjrFUUg+w6mEshP4ukE&#10;N9+huCEePD8rk7SH45KYLxL6yCaeEkoW2dy5N+0+EDZPWgIhjBRFIFjqlkDK1W6n+x/CICyrRoW0&#10;A7mgXx/IusU7s2dhsXeHXAcyHpwD1jXP5/4YSuFCgSiQq8C70qIbZFLk0Y4lOpC+NunQX4kNQ4fn&#10;RH2lLaFcji/h2RAx8m31jG0bcsZ5ZWWk77cCmyjXbNip7X6fc8eCn/Hlknag0xItTElPIAMhkDIp&#10;5MGFYOERJAqYlsTk//7wZ83yc1RwLFDB1aLzYF1sPAfFAiFQNkpHiRuy3T4K9jvR//p5cR3MMIHY&#10;70TngDBYPWrXJosCV5REPn3luTyfdjCYCDTKobMo2DPn025GovyToxqYQM4BI0GJ1T5aLn7n/CwU&#10;gSoMaV9PcWHDIS2sT46rQCBQcDyfZwefj2VAPDyWtR0FFBGWDe3i2VxYFiheTt9kQZ05e0nJ7/9+&#10;UkSt+6iTYVGwIyfOMRVEUaNwUFwIHPejfRAllhhhoOAmQX5nox3WG0qJ93p9qqCfofqJ/QKZAWFU&#10;vigJMrCyyeLXe8q4cVklyIKw77OHKKKQeK2QKATaFty3EwRjR5IUpYGS5rTaqA2QWM6EY/7y+a9i&#10;CdZJ4yFjKeLFFKncXMfM9p/faWPLLoPNroBlHQTeH0RIvT5HUkTJJF4KHlj46xH4oiQUMDKPdR0k&#10;EBQta+T7UvXUeq3epIuOA5VeyGz/kVPUYtVxFZlFsQUJirAO+wUwCig+gFjZkBoGVZwQx19Yd2Kg&#10;BD0IQO4Fi54+eONRQctPUdQQN4YI8o4CZN7YM2WBp0K4iXJfDF3kLpYHQoiSuYHko9YOe3uwxMkT&#10;QqCMLYYaFro9YgfDgb0X7JUIyzGhnmain/AOEwUhMc6T43Ba+s46osy9YNmGOiZsMCb/yPjS/9Hi&#10;YUXhpLSPvCnkRZu0Xf66tOXdVHpxmGYwmc56xjBApyGHvI/+oBsgHvbgZKaqMR2BED8nwcng20XK&#10;Q/oIK0ZNVBAIGMqwRNVWKjwsPCyGjMB7tu056IVYxCInUUTIjIEMu9FBENvmTKNVIiy8N7yph9AE&#10;O9d5HXcN4YsFYsAc6c4Be1iwuI4sHqxaQiHhGCiLhDOm+GZGFFVUkpmYqOYaZCEyhuwCfvAoWmkR&#10;4oJMOfqbzUBchMwWrdikoZJYcc6MgIKhxJr+UGlCSMcmjMkncYQMdd8ITaxKKg4cxHsinMY3t7Ho&#10;KAFEORHSIiEZFVOlzcTdyXlMm+ttiGOOeV7Uzu6MwHNw2SE9rDcrn1GXJQzkWD0eWRwoe8hwf4yT&#10;lS0YB55FiJHj6iHbqIoW8jyERQm7Il/hKhzCnCQ5kSEMME5aRYFzX45fyQieTO4JyeQqs1DuRx+i&#10;4vIkQynB1DUhnw3ml/BgsWyRRYoRwhsF6TdyQAjbWv9Yw3bd8zryZMeFsNDriHFB6W7fzbjIuhMj&#10;IcpLoe20E3lALqbNW65rCu8PnDh9QeUEkg2GhiB32r164w5dL7GMKvYgIesrZW4IZcc6Np98xw5p&#10;K7JMTm3e0rVm176j+hwLjDzOtkOO+XoGNtCyTulf1CbdjIAs4b3OElkYO3W+ygZttHkX1gbjCwnG&#10;MxpZX5w/h7HBiRWcQ0b7CFsyNoSyo4CcMtZ8js3BVtcQ0mdfVGaQjkDY1s4ZPig9uxhRkFjwUUoS&#10;xfH06XOdrLote2r5GSeFYh3BtjkVHCmA1YKiIpl19Xp0BQaehbUMIBD2BbzriEU0GSG5T6UCRUZO&#10;igQkcgaR4P2lv6geq6FkwzHuhDDIT7CBKtm2v+ugQpCQHdEFxoj8YxRQ7IRw8JoJMxELj1UIkl3I&#10;nTOS/fgzZDsdgWA9cEAepz1aAqHyhVgdB5dNFO8AVsQVOiEWCEkgNp5AMLj8JJs5bTMzX7DyLgKr&#10;CRfUI5AaZsuOA2msFhYdVgXjgaLDXWzXc7haPA5ZA7JH8pTENYnk8MURMRRkHBXrHys+ES84pwNv&#10;HflDDgn7EZLhPKig0sGi5dRoiNfLE5VXz8fBIRbSEQjgOxpQipyBZEmEC6uEn8Q1IQzi+7wPS5ww&#10;ATFbXM/cAJJ0xIlJ5mENk7DjbCxKTQkxUMlC/J+EJ9VQlGRGfQGQQ/JA4eH2hy/CFbnV04gH8hzI&#10;IgYNORCMG0KRFKhQtUMMHjnGeMRjbtZhQJqDGh0cwogkEBYhiRbcXRIsJF4tiRCuQWHaqiPdyVun&#10;veZOko3Tv4vA1ecIaCpICFGR0INI+Znye74yWlnC0QyUNjo4/Jm4fee+ksQPpRuq94yMBmUWeeU4&#10;HnIgVFg58nDICJEEAiARSkwpnfznV6VTqly47NdBsrGP7/E+dSb7vhToXQPJKPZ6sI+Cc7HYac/3&#10;dlD+ShkzibdgKaSDw58JQlmbduzXvQPsb0FWgzJLmS7HBeX0ELRD9iAmgVhQxcGpobbOnotqBWre&#10;Scw5eCD/QdUNF1UjbgE6vO2gXBhZtTIbq1LJwSEWMiQQBwcHBweHKDgCcXBwcHBICo5AHBwcHByS&#10;giMQBwcHB4ek4AjEwcHBwSEpOAJxcHBwcEgKjkAcHBwcHJKCIxAHBwcHh6TgCMTBwcHBISk4AnFw&#10;cHBwSAqOQBwcHBwckoIjEAcHBweHpOAIxMHBwcEhKTgCcXBwcHBICo5AHBwcHBySgiMQH48ePTFn&#10;zl0y5y5cMRcuuW9ic3BwcMgIuZ5Art24bXbsPWx+6znSfML3m/9c3Xzzay39JsGMcOXaTXP4+Bn/&#10;fw4O3jd5IhPbdx8y2/ccMgeOnPRfcXDIechVBPLkyVP/N6MLfPKspaZ+q97mo+8rmi9+rKrf9/7V&#10;LzX0O875rvOH4pVEgW9vW7Bsg6nVvIf5oVR9M2riXPPoceq9w3j16rVZuHyDmTB9kdkhSsUh5+Hi&#10;lesiE+tN3+GTTcEyDc0H35Y37+cvZ74tXtd9H75DjkWuIZBTZy+aLTv3mzWbdprBY6abQrLI+a73&#10;z4U4+H73r4tw1dTf8/5U3RQu11hJJox79x+azn3HmH99zWermDyFq6my2HPgmP+OEP4wZuCoaea9&#10;/GXNP78sZQqVbWi27Trov+jwrmPvwWNm+LjZpmazbjrHH4sx8uXPNXyZqqny1bTjQDFGHvufcHDI&#10;OcjxBEJIof+IqaZc3d9MpQYdza9VmgtxlDJ5NVRVWxf6l+J1QBpfCBngheQr6i38Dr1H+XfxQMiq&#10;VZch5sPvKqSQzVfyk3ut2bjDf1cqnj59bvqNmOIpFXkGz/uoQAVTT7yeW7fv+e9yeBdx7OQ503Pw&#10;eFNM5AkD4tOClVUewhdGRtHKzV0oyyFHIkcTyKtXr0zXAWM1lEBY6vNCnseQQhyi+Pl/np+qmbqt&#10;eplN2/eZ+q17y3srKin0HjrJv5Mx5y9dNY3a9ZV7ldUwl1UQ/A6ZHAwpiHv3H5gu/X/3LdLqKe/n&#10;WXnlOnj0tP/O9MDLuX7ztrly/aa59+Ch/9fk8PLlK/P8+Qv96ZB1PH78REOfkAKkgUzZucXzQJ48&#10;I8T722eFKpviVVuaoyfS5srWb9kjhkQvs2jFRv8vORusxbuyJm7fva+/O+QM5GgCIU/BYs5T2AtT&#10;BS88DBR/1UadNdn54KEXYujYZ5T599elTcHSDcyWHfv1bxcuXzMN2vTREMUPpRqY/MU8AuKCbCCa&#10;Z8+e63vByTMXTdMOA1TBWPIgMQ958NyJMxarUo/CmfOXTPWmXTW3UqJaK7Nyw3b/lcxj9YYdprx4&#10;XoTrWorn9ODhI/+VPw8Q2dGTZ0WB7jbbdh9UsnwXQLtpb+mabXQ+PxPisF4opMFcf1einilZvZWO&#10;N69x4XG27Dw4jdLEGylepaX5e54SpqsYGTkd5BL7DptsfizbyBSp2MzMWrja/PHHH/6rWQdrlzW8&#10;TmTq6ImzjqD+i8ixBPLy5UtduB/KArbKHs8jz0/VzXvflDXFxCqcMW9lCnEABK+ZKP7/5CtjytZu&#10;p9bmjVt3TIO2fcw/viypf1u3ebfmR7A2CV/l/7WO2bLzgH8HY5av3WrK1GqroQvrqXyDkvHJY+yU&#10;Bf4704Pnk5/Bqv3X16VE6Q/OkgfSpttQuU8Z7S9EQsXZn401G3f64yfEKqQ6aMwM8/p19imTN4Er&#10;12+Z/iOnmO9L1jOfFayic29lCuL4sVwjU6dlTzNv6Xolh6qNunjershapfodzeWrN/w7GbHA75lq&#10;jTub/8ic/Fq5hdl36Lj/Ss7FnXsPZF0NNO9Lnz/5vpIZMX6OzPlr/9WsgTVDlIG5IExcRDzD3QeO&#10;+q86vGnkWAJBWdZu0UNDVwgX1iChLCpkIJao8ttd+46IhdRUK7ImzlpinopX0a7HcPM3sRQJQxwT&#10;y/muWMwFyzRQBfiB3A8LkveBaXNXaMgCsrDWKRfhMP4+5PeZcRfOKvEYvi9VT2PqeDA3b9/1X0kO&#10;rbt6+RqUXBXxtN4GAuk3fLJa3nY+KjfoqGT/tuLM+cumgpDvh9+VVwXFfKohIl7Hv74qreNKOMpi&#10;1KS55iMZc977hXi+azft8l8xOvcjJ87TfBueCYZGrEq/nAQIhNzhp7IW6fvoSfOyjUAeP3mqxP5p&#10;wUoabcDQmz5/hf+qw5tGjiWQfYdPmFI1WqvVT7iBvEPTDv3N2s2pCzoMSjD/kbek+a54XXPw6CnT&#10;a8gEjzyqtTSHj3mEs2HrHvNt8TpKMgVLNzSbd+zTv8+Yv1KfhdJAYdtcC14IIbSegyek8XbCoAwU&#10;hfJ/Py2qYTXCZlkFHsjbRiCLV2zScUL5vi9E2W/4FP+Vtw9U7pWr007H0BoDEB8EX7RKczNg5NQ0&#10;84TM4Nkia3ggzTsPUgVncfXGLVOjaVe5X0WVCz6fG/AmCeSFGB/NOw4Uj66Mhp6/K1FXDUGH/w5y&#10;LIFMnbtcQ1Es/nJ12ps5i9fELaXcd+iE+al8Y134HfuMVm8CC/kX8Ugo1QR4Gk3a99dFQFiok7wP&#10;HDlxxhQoUU8tT8in19CJpmG7vhru4L3NRMAzivWfPnfRDB07ywwbP1srfLIDbyOBUJmGpzVu2kIz&#10;b+m6t7YajYo75AZPwRZdMJcYDo3a90sXesJbrNa4i441Hidyc/LsBf9VDwtXkJOroTJGju2SGA25&#10;AW+SQMClKzfMtHkrzPjpi8zWXQdcwch/ETmWQM6ev6z5CPZcnL941f9rNAih9BsxWSyYMqooho6d&#10;aUpVb62J7NUbd/rvMmbn3sP6N5Qylubx0+fNidMXTNXGnTVUxmvzlqwzi1dtMkUrN1Nlkr9YnT9t&#10;I9nbSCDvCpCd98SAsJ4HeQ+SwPOWrYsMO7FRFBnAQ6HybvTk9EqS/FkBP48yXAyF7Ewkv8140wTi&#10;8OchxxJIZrB990HzTVHCTV7eAiIgjzF++uKURf7o8RPTqF0/Xfwk5nsOGi9eAxVT3dRT+b4kZLND&#10;SQbr8tMfKpuv5X5zF6/Vz8cC1VtUjqzZsFMs1I1a1rlm0y5z8swF8yqBRfboyRMNnfC5+WLRU4ly&#10;/dYdfa1d92EJE8idu/fN3gPHzJJVm9UzQCFu3rnfXL1+y39HfLDfhpDPxu17hUTXKonu3n9UixCC&#10;oPqM9/HaEek3hQpBPHr8WMOPO/cdSZN8xiMgfEgfaeN+ec9j6XtGwBplLNdt3qWfnb9svXhA23XM&#10;aXMUXr56pUYE+4K+FnnAa8ALWbluu8oBnizFDTb5TzsJl5IX+1iUZO3mPWSs048bivMzmQtIhNyK&#10;BaWtB4+eVNLSNsq1bM0Wc0D+dleUbzzQDuZ/mX52vVkk87ZVjCbaFE9Jp8zXtr1mbmC+wnm3p0+f&#10;ab6Q436OyM+oMWeNnL90TebssN6DooMgNSZKIMwVZ9HhRTBPVFEyFpt37NfxitUf7k/xApt5CSkG&#10;30fbLl+7YbbvPSQyczLlNIqLV66ZFeu3iZxvNCdEPqLI/Pade2aP9GexvyYWiQfJZuSouc2tyPUE&#10;wgIhFIXCt9bmB6J0qzfpZu4/SC17nbVotVqXKAAqbjbu2Gsatu2rVirhqxWiXBDk5p0GmU/kPR98&#10;W870GTopppICKFDKhlEokBf5E3In+eQ5VCr1HTYpbpgDz4o2oNwInZGbof2UAe89eFyLBT7+vlJc&#10;AqF9EBY7qbkPSpAwDQudKinyMtPnrdDjW2KBUA2b6ihfpS+0g1j0d/I7+yUoJ7YL9Nip86Zqw876&#10;nF+rtDAbt+7Vv1tgpXOMDHmrLv1+Ny9evjBLV2+WdrQx3xSrnXJvyqLb9xyuYx4LZy9cNr2HTtTC&#10;CeaO8eXid/JXHfuOVnIJA6VMAQa5DCsT5G0YY/rHZlSq5awnMmzcLDU4dOzk/tPmLde/B3Ho+Gnt&#10;FycYTJm9TBUs+yJI+FZu2En7pZtSZdwhLPqI90r5OEo5CoeOnTZV5LO8j88wb8gPpIcRs14INwr0&#10;uUfUfIkcF5U5wZhJma+T57TQgb4VY762eTm/ICAd+sY9KB6gkCCoxDMiEPIYGA0UpBBGZm55nrfZ&#10;t5a2kb+PmTxfDZ0wqKbE6GMNteoy2Ny8lUqCyC3r0M4jRhFEg1zmF3lnXslFBcNeGDmEWWs06aqG&#10;Je1IsyZqtzMzF65S3ZHbkesJZMKMRWmqphDcsrXamVNnLvrvMObE6fOqSClB/KF0fTN03EzTud8Y&#10;TaayaFBwKGIEFaWDwmYBHxalEQvkTX6p0FTvibJkAZI8Z7GyGPgb928oXg+KJgwsrZrNumu4BMEm&#10;fEJpKGE48jOlarY1RSo3k/7UiEkgWNDkhig59spTq2s/ieWXq93eI0xpB238fcr8yNgyuSPKUXkG&#10;ypM2k3v6t1y2PWWkLdayxZolPIjXVkD6GQwRghXrt+uY8not6d+ICXNUgZAg5b7cn+ewqLH2u/Yf&#10;m1IFFwRFCTaHQR8gZMagipAXoSj+hneG8g56OoD/5/25mioN25+yMi6QNYoQT9NassdOndO5w1t5&#10;X4wG3hMulsBr+a3XCE30khu5eNkzCsgDYbjQN/IiRSs1V0/mZ5ELnotyY25Kyt/wFoKAPMqInH5U&#10;oKJ+lj1DhFLpD32lzV7VX1rLmnweBBhzvvy+3hLrGxyW57C3Rb1sma9gVZnF9Zt31Pigrbxv8O/T&#10;M0UghJsrNeikJ0QguxAZ/SlVo43KL/NEW1mnlH1ztlwQ7KuCOOkLhHv9RqrXSxEDa5Xz7qiE7DVk&#10;ovYHmaay7n++KGa6DxyXItu0a+b8VfpeLp5v1wRl/JCUrgnpCzmX3L7nJFcTCMe2c9gdix/ywHLD&#10;cyCUYIFy6iBeAguD87JQZmVqt9XFwOdI1gOECSFG0PFIlq/dpn+PAvdsLwqFBcc9sHZx/0ko4x7j&#10;vher2kIVGFYpCcI/AoqABTRi/GxVWLSZ50I8VHpR1cT9vIowrxIsFoGglFgcPAey6DlkglqnWHks&#10;6oGjp3njI69jsRE2CgJLjbAeY6PWmbQFD4zjW7g4M4zPFS7XKCVkQ+gIgob4CokiDyskLD/I98tf&#10;PEucRc6Yc18WOl4VBEB7GRsUwR7xtoJAGfB85oKrYv0OGqq5IZbpDVF2PKNsnXY6buzVGCoeBGEr&#10;i7v3HuqGQSz7bvJMlA4l3Onxh44Z48x9GOtZYpmGsXzNVh0jxnJ1YGPoQLF8IUKKLMZOXWB2iafB&#10;c8jbte46VBU2CgxFhpxZrwAlR8Ug5Azpo9w4CQGlf+3mbQ0BMVaEf4LKlvlq0Ka3yo2drxah+Soi&#10;JAYBnb1wRT9D2AoZYb4YdzzEMAhTMke0hfdhYGWGQMgjssGwRLWWptuAsbr+Dh09rd7PdOk3Fj/z&#10;/Yncm5LqcIUiJwPo63L/xu376RxbQCDcE5Klv8w5a4O2NukwwFRr0sUMHz/LPH/hbezFWISwdU3I&#10;+9kkzDphTRCyZj/Qt+IJ8zql/YeOntLP5VbkWgJBgDlqBEFC+HCVyW2goIIW5Ip1W3Xho8yUZOS9&#10;CA/KYshYEbznLzVfwMLgIqTFBsDncUJXWP1W4LFeow5i/H3KArV2sKAbt+8vyiHVdT999pJXLipt&#10;5yovlvahY6mCfPnaTVH+0/1FHe2BoIw69B6pi4l2UFl0517a8ICG5ES58XnIbnQoNIFi5Bko6XxC&#10;rijasPVN+IVTiLHCAWG7RAhEwwZyX0JNsxelVtChEPqL4kUhMIaMeZDwAbvc8WJo9w9yLw7QDIM5&#10;+FYIgso5vJKwUiJeHvW5IMhT8BwsYzwBSnSfPksb1mDjYPUmXc0/viylXxlgTyxg/Nk9vWjlpsjw&#10;IN9PA4l4lXzVNCxpTxJ4JrKF7GKZIyOTZy/Tv4fBmAc9EDxl2msNJsJ74crEXfuYr8XyWc/D+m8Q&#10;CDkg5gOvPArMJ+E2ZJU5n7lgpf+Kh8wQCOsBuRovXgt7ulgThIIxOsg5su/rM5F17tW0Q/rqSUia&#10;9YjniB6A+IPGXW5DriWQsaKgPRfVi7OibAiZ3AwkfU+cPqcWtBU+e+Eq12reXT0JhJWww8eiQBBM&#10;CIEEcCygONjgh6vOM1EuUcDa51mEUvi5fc9h/xWjYR8UFouGtlkvKIhnYm3quV5ioUcRyK3bd1Uh&#10;sCghPQgrCowTXgALn5BQkCB6DBqvIQ9eI+yCJZkREiUQ+oXyJ9ZsLW+Lzdv3K9lbApkWsM4BMW1y&#10;DVibWInWugwCpVGoTCNVArxviSjXzADlTEk3Y4dSwutcsHy9/6oH2oRCYoxKVG8VU0HGApVayBVk&#10;SuzdFiRgnFgC4dl1W/ZKF4aLAl6JnS8tM47I/4Tx3yCQjMA5dOzFYn3hdfUZnnpGHUiUQHgPZE+O&#10;JgqcP4fs8RzmdYKQTBT4+oYPdE1UMxXqddBn5FbkSgI5de6iKJYWKnB4EigQFgBVPha4rGwi4z1B&#10;8uD/xJ71WwtFQfQaPEGUkJdDQanjwcSDKh5xnUluo7wr1PtN4+iHRbmQM+E6duqsVnzwPCxMwh9Y&#10;qhaEuBByQjgk9QlZRCFeFRaH+/1coYlvPVdQ7+H0+UspbaA9lCn3GTZJlQILH+vVJvVRyp36jtY+&#10;0w9i1uzxyAiJEgiv41nhbYWB8mfcUP60iwVtFRK5KBQG7aJvEPr+Iyf0/C3bN35fu2WXf6JADfOf&#10;fGU1H5EZ4H3wbDxTYuKEycLeB+ENu3t9+dot/l+jQSwdb4UQJklgqt/YyIq8QSCEs2weCWJivxBG&#10;iFrUMg6VG3Y0U+Ys09Bj1M5+DApCsRAS81Wyems1gDLCn0EgeGSMAwodQ4cKKgw51ilrgdBqEIkQ&#10;CHPEhl5CdrH2g+HFE76jjawJTk3gbLo0a+LUeQ0Vf8yBq/I+5iXRSsWciFxHIA8ePDJt/NAAMU7y&#10;GihYrOlg2SyVHYRtUOCWPPg/lSgkFgHfWoigWbe4cNnGmlSOB3Yjk6OwVV8QGEcxsADthVASf8dq&#10;QvBJLs5dsk4/j/KYKorCEghtp+IqCvH2gXB+FwqBRUA7COeQvA+3g4UJSZGE5H1UNgEWd8O2ffTe&#10;ViFFJdnDyAyBVBSSiPJqKG1t022YjiHtDxIIIQc8PEv8toonOMaUXBOWpN2M79/yljAj5R6Jgn5C&#10;uOTLbGiTMtog7j94qB4tCWqUWqxqPBQl3g/eDGEa5sReEDbyGSYQQJEAoRQIgb4yFswh96CqkCR7&#10;UJ6viZIjwWzniwR1MO8TC/8tAmF89h46LvMwR42R4DggD6wTxjkrBEK/wxVXQXAaNxV7Ca8JGXvW&#10;aTj8mZuQ6wiEOD4hKJQvQonAs0DIG1hs2LpXhVZDByJIXBAJJ/Hao1AI5Xhlsp5ixQqkvDejRYkC&#10;Rpkj0AgiSoLFTBiM5J29SOISMsILYkHZ4xlIio6cMEetMT6PQohFWvEIBEVNf+gjfWOhUhwQbAMX&#10;Y4MnQHvqSv9saTPjxf/fJIGQMMXiC8MjkKGRBEJFUON2/bRdjA8LnKobxjjYL/5vx5eqpBXrYhc9&#10;hEGbqMhhDng+Y8NzLQimERJkjnkOnl0UCHVWbtBJZLGGGiLMA7kt2kfICzKgD1EEAvBUyGMVF6MG&#10;GbRzrXIrso2XZEN77Nau06JXyny9TQSCkmffTQEhdgwj+oEnwBgwFr9ScivzCJlmlUAoPsAbiwKF&#10;L4wz/WAuKP6ItyZK1Wxt6rXunZIvyo3IVQSCVYaiRtmz4PAcyIOMmTzPfwfE8EgVC7kDSx6cpkvl&#10;ytDfZ6ZUtbCpjL/pfcQKhQhIUsYCSo/ST5JwCB3fv45Q8yVXbJLDomRzU/gi/stngjH+mQtWpfFA&#10;YuVc2sYJYUFI1l3/8NsKZsCoaeaGKKioNnBhZT0IuP4oL6xmFi0Ls4QQSPBI+1jILgIhwRxFIOzN&#10;aNdzuHyeKjmvegzSZjNZVL8YXzZeJrJpE/wh/8g5kXxHaSFDk2cvVdKwYOMb+RXi5MtFiUcBMmBO&#10;8DLpK8SBl3nm3CUlZ9rVY+B4mbv0Iaww6N/EmUtMLfFsvxNFDrHR96qNu5jLQhwAJd+4Xep8Qfix&#10;FGkQQQJBXqhmCwP5zAqBzF68xl+LnpLv0Guk2b3/iLkoMsdYcN4coUhCkm+SQChqQCbtmhg6doaO&#10;eZTccLEm4h2PlBuQawjk6vWbukMYZUpYw7Psaui3Dr7wk6wINZYjryPQSh5iyeGq1mjaTcMNAGVO&#10;2S4Cy3sQOL6qlsUfhRkLVmqpJvsHsPr4/aMCXnKbEszMgl3nkKDmQGRhxLKeWbRYtlEEQn6DRKpd&#10;lKNkUWcGkEVHGTvubxU1X4CVEd40gUDw3QeNU+JkjIpVaWmePM0+C5F7dR80Xg0Pwldfi/cQPLyP&#10;xDQeD6fCQuDB7+EPYtX6HRpC/eJH71ysKMuePAfjkBGBWKDI+YzN62G127Y9e/5cFbPOF+NSuUVC&#10;sXsOEYVAkHVCf8FcnAX3SZZAMNjw5PW0Y/k8VX/h3My5S1dSkuhvkkAocmDDIm3kOWOnZi4vlhuR&#10;KwiEpOKICbN18VBuitJHcbIDl7pvCxZCxXoddBHwHi6ULyGK4EYuBJyd1wilvVdhETz2DwRBUhXX&#10;nOPLicHbeH7bbsNUQFnIhKfCm8QyAlYgFjaLBkXBXgUWShCUFmsYThZDFIFgkf5Uvon5olBVvRfK&#10;LpGkqgUkymJk8xkeGAqEIzHCICexcv32lHLIN00gAG/KVhsRdom1kzsZcNQGxQf02SOQmil7XHgN&#10;75WSXbzMeAdFTp+3UmRHjBPpZ4PWfUT5py2htuOLUgwTCKW5QY8nCIo7+O4X5rSAeMXb9nrf68/9&#10;KNvV+RLjSOdrqZdXCyJlvvzvoWEvBuE6q4BbdxuaJlRJSJNiCu7JWGSWQPAMqSKzxhhnyYWBYi+q&#10;mzXfLIGw/pEXnkM/fhPChXgdYiNXEAgbqLoNHKvCi6B5ireqGTNlfprQEJvc2IFNWAFhJmlOKekq&#10;WVBBnLt4RRPmtsIGAkEZB6uQ2MRFZQ6kheW2J/AlNyxQdrTznK9k4bG4WKjB6hmSsJwvhBXEUfFB&#10;IOh4RLSPvhA7hqiOnzqnZDRu2iINu1kijCIQFvCAUVO17WyC45gOyhvx1Cyw5lFajAvKJ6yId4jL&#10;z2562oECISyyQIiLypWzMkaEBEjclq3dVjdhgUQ3EmaFQDiPjJAH/aZd5Go40DKoDAg9UFE2XcaW&#10;XfbBDXfxQPtRVHh/lkDYvGeNj399VUqNAs6xigdkimMyMABI1gaVOUdkQMbkQLDKwwSC0h4oJEno&#10;LBhWBBATHjTKkjkNfhc736gI+eH1MC7kQTghODhf9dv0VsKwpHjr1l0tNafPfIZ+9x8xRSsZeT8e&#10;A94e84CsZZZA6AseCOuEvnrniKXKKaTcstMgk1fGibF+kwSCDPA6c5JH2sKOeGTDRh4A1XKU+hPa&#10;49Tt3PCFYPGQKwgEkkAJUzmRr2hN82mhyrrpiw1MQZCLQNEiiChFFvD8ZRvSKRfCPwgki4lFwwKH&#10;aMhFkEwdMXGOkAO15GVNdxHecJUGFtyQsTM0UWcXFTFwFBA7ysmLYMmiiFgwHIMRTnjOWbxWFl1F&#10;FXYWHuEK9jxwcT/6QFIfhcGiDhMIoL982yILC2WLIsPb4vnajvodNXzBLmG+PAtyCAJLmKPvKSfF&#10;m6IdjAPtJgFKiIxvROQb+zK7Ez0zBEJRQVBhvZb5niRKhTFhfGkbx4RQ+ku/uEiCQng8h3GKFWoK&#10;A4WHt8Y9UVqEizjChrEiDIMyZXNZRoDokS/GnfGHIFBes2VeSazbwz2pFkO+yLFZAsF7rN7YOzoe&#10;OeH9Vm6C92T3fvDkYOaLMBbf62/ni7Fmvgi7sZeH/TM/BXais3bGTlvoKVW5GG/6zWfIiVCJhnxw&#10;pht/zyyBcH+OXGHfBfenXdUad9XNo3wNriVR5pKxRtbYSBpEdhEIwKjgu+pT1kRxb01YuakkRiFr&#10;4meRbYpxlqxOH9LLTcg1ORBq8vOLMHAeEZZj1EFzhHBadR1i/iFWJEpvfkhhWpBArtm8u1rvEIi9&#10;EHZcYLXIROixEKM2sYH7D8WKFEuKRcvCodzTXpyNROkuAsp9J81aki5kwcKgTp3XEXQsOBYXhIP3&#10;gVKz8fj/83ERWQRt01hSFrynWccBGtJgARL6CbfjU1l8RSo1jdwxTwK6ecdBGi6hDSgU2kGohHtg&#10;BfO6tZQ5CwuF8z9fFFcChjCCoBIGhcHr3rdApv9uFAikyW/9zd/zlNRnRX1FKkqCvR3kZpgLe86T&#10;168y+oVWfBYvEms+6IlmBL4rBjlCodm5Zw44m4txfxmjZDcInjdv6VpVwjY0g/JF0ZE4xxJndzbk&#10;wFhgDZPjAOyT6D9iqio5+kVftF9+/5h/qtQsCQSBt0QOjnlhvvhSrzTzJfOoeyX8kwMAhFVfPEnk&#10;FBmhnbwXDxoS3rBtj5bAMiZ//by46T9qSjoCQbETyuVZHD4ZfJ0wVotOg3UuuDdj4Y0DX4fAiQ8z&#10;dVMleae/flbMDBoz3f+kh/HicUPefPkbJfJhAoE0CStCjpTrxyMQgNGCfLEmCAUiL/RXx9hfE7SP&#10;6r0DoeN9chtyDYEgsBzJzOmlVDHFOn6AU0GJfYaPxwjitXgkoybPM//8sqSSEYqEhCiCzwLDKoxX&#10;kWUBueC1cL4OVjAn4pJU5/e6rXrqQYEco80iiAKJbPYfYGlWb9JFvQwsPZQyrjZKio2ALCrq3+1R&#10;GGGgkDmypX3PEaK4umvIggtLjIsQEfmbsJK2IESIJ0E4g3ARyo+ffC0vyeFgaA+vp7coWXbJM86E&#10;AoLgDCTawesQZNhrAk+ePFMPg30oTX8bYLbs2O+/khaMASEcFFZd6QenB1CZVEfGg37xHPJJtjQ5&#10;UVDNxyZE5pq5x6rGaMAbe5zJks5d+49oeBWPuEqjTjr3GAyQBV4R+1N0DsRqD25U5KhxvpuE+WZ+&#10;mX877pydZo+OiQIKlPmCSMg/8Dmey3xxbMiziA2heNa/i2fF/ZEN2otSt/uC8Kgai9Il9xOWfeaL&#10;KjE7X8hnmLDp7wxZl5ytxhpgYyQFLmySJeNDqTrEhoHHmgiCOWQNEC4dM2WBeRg4LYH9JXgzjdr1&#10;VRIjN5jIAYhEJ1hbnCTA+OiakD4zF8gm3/dy6mzsNZFbkGsIxCIzlmY8YKXUa9VbrVvrLVQRa5Ej&#10;pzOrkACVYJxFhZfgnWGUuGDSJz578078Kp1EQPwdi5NwSTLHVePFkb9524665shwEsRs5ETBJFq2&#10;GwsoMcJ1eAcYDpAA45Ys2FeEN5dM0vbJ06dqdTPumUVm54v3UxwQj6CyAkK1kEn4XLY/E3h8KWtC&#10;+u+QilxHINkJwlDsRse6IsdC3bpD7gFFBeQ7sHDDx5g4OOQGOAJxcHBwcEgKjkAcHBwcHJKCIxAH&#10;BwcHh6TgCMTBwcHBISk4AnFwcHBwSAqOQBwcHBwckoIjEAcHBweHpOAIxMHBwcEhKTgCcXBwcHBI&#10;Co5AHBwcHBySgiMQBwcHB4ek4AjEwcHBwSEpOAJxcHBwcEgKjkAcHBwcHJKCIxAHBwcHhyRgzP8H&#10;zCqJhYvLJgkAAAAASUVORK5CYII="/>
  <p:tag name="ISPRING_PRESENTERDATA_0" val="Q29sbMOoZ2UgZGVzIEVuc2VpZ25hbnRzIGRlIE3DqWRlY2luZSBWYXNjdWxhaXJl||Y2VtdkB2YXNjdWxhci1lLWxlYXJuaW5nLm5ldA==|aHR0cDovL3d3dy5hbmdpb3dlYi5mcg==|ezEyNUU5NDc1LUFBQjktNDEzRi04OTlBLUYwNzUxMkVBNjVEMH0=|QW5naW9XZWIgOiBDLkUuTS5WCg==|SVNQUklOR19QUkVTRU5URVJfUEhPVE9fMA==|MQ==|aHR0cDovL3d3dy5hbmdpb3dlYi5mcg==|SVNQUklOR19QUkVTRU5URVJfUEhPVE9fMQ==|"/>
  <p:tag name="ISPRING_SCORM_RATE_QUIZZES" val="0"/>
</p:tagLst>
</file>

<file path=ppt/tags/tag10.xml><?xml version="1.0" encoding="utf-8"?>
<p:tagLst xmlns:a="http://schemas.openxmlformats.org/drawingml/2006/main" xmlns:r="http://schemas.openxmlformats.org/officeDocument/2006/relationships" xmlns:p="http://schemas.openxmlformats.org/presentationml/2006/main">
  <p:tag name="GENSWF_ADVANCE_TIME" val="33.105"/>
  <p:tag name="ISPRING_CUSTOM_TIMING_USED" val="1"/>
  <p:tag name="ISPRING_SLIDE_ID_2" val="{9B592D47-2A62-4B4B-A8D9-52A7A41744C5}"/>
</p:tagLst>
</file>

<file path=ppt/tags/tag11.xml><?xml version="1.0" encoding="utf-8"?>
<p:tagLst xmlns:a="http://schemas.openxmlformats.org/drawingml/2006/main" xmlns:r="http://schemas.openxmlformats.org/officeDocument/2006/relationships" xmlns:p="http://schemas.openxmlformats.org/presentationml/2006/main">
  <p:tag name="GENSWF_ADVANCE_TIME" val="16.012"/>
  <p:tag name="ISPRING_CUSTOM_TIMING_USED" val="1"/>
  <p:tag name="ISPRING_SLIDE_ID_2" val="{D2EE9E81-61ED-4091-A1DC-FB9B03FC1C02}"/>
</p:tagLst>
</file>

<file path=ppt/tags/tag12.xml><?xml version="1.0" encoding="utf-8"?>
<p:tagLst xmlns:a="http://schemas.openxmlformats.org/drawingml/2006/main" xmlns:r="http://schemas.openxmlformats.org/officeDocument/2006/relationships" xmlns:p="http://schemas.openxmlformats.org/presentationml/2006/main">
  <p:tag name="GENSWF_ADVANCE_TIME" val="12.158"/>
  <p:tag name="ISPRING_CUSTOM_TIMING_USED" val="1"/>
  <p:tag name="ISPRING_SLIDE_ID_2" val="{65453DCC-6CC6-4311-809D-060DC3086A80}"/>
</p:tagLst>
</file>

<file path=ppt/tags/tag13.xml><?xml version="1.0" encoding="utf-8"?>
<p:tagLst xmlns:a="http://schemas.openxmlformats.org/drawingml/2006/main" xmlns:r="http://schemas.openxmlformats.org/officeDocument/2006/relationships" xmlns:p="http://schemas.openxmlformats.org/presentationml/2006/main">
  <p:tag name="GENSWF_ADVANCE_TIME" val="25.499"/>
  <p:tag name="ISPRING_CUSTOM_TIMING_USED" val="1"/>
  <p:tag name="ISPRING_SLIDE_ID_2" val="{2752DB59-4C87-41DD-BB95-810782CB5B40}"/>
</p:tagLst>
</file>

<file path=ppt/tags/tag14.xml><?xml version="1.0" encoding="utf-8"?>
<p:tagLst xmlns:a="http://schemas.openxmlformats.org/drawingml/2006/main" xmlns:r="http://schemas.openxmlformats.org/officeDocument/2006/relationships" xmlns:p="http://schemas.openxmlformats.org/presentationml/2006/main">
  <p:tag name="GENSWF_ADVANCE_TIME" val="13.717"/>
  <p:tag name="ISPRING_CUSTOM_TIMING_USED" val="1"/>
  <p:tag name="ISPRING_SLIDE_ID_2" val="{B7605C43-5F20-4DE2-A1B6-BE5983ACC752}"/>
</p:tagLst>
</file>

<file path=ppt/tags/tag15.xml><?xml version="1.0" encoding="utf-8"?>
<p:tagLst xmlns:a="http://schemas.openxmlformats.org/drawingml/2006/main" xmlns:r="http://schemas.openxmlformats.org/officeDocument/2006/relationships" xmlns:p="http://schemas.openxmlformats.org/presentationml/2006/main">
  <p:tag name="GENSWF_ADVANCE_TIME" val="23.771"/>
  <p:tag name="ISPRING_CUSTOM_TIMING_USED" val="1"/>
  <p:tag name="ISPRING_SLIDE_ID_2" val="{4BA7537E-FF26-4491-B046-D6DC6DCF18A0}"/>
</p:tagLst>
</file>

<file path=ppt/tags/tag16.xml><?xml version="1.0" encoding="utf-8"?>
<p:tagLst xmlns:a="http://schemas.openxmlformats.org/drawingml/2006/main" xmlns:r="http://schemas.openxmlformats.org/officeDocument/2006/relationships" xmlns:p="http://schemas.openxmlformats.org/presentationml/2006/main">
  <p:tag name="GENSWF_ADVANCE_TIME" val="50.935"/>
  <p:tag name="ISPRING_CUSTOM_TIMING_USED" val="1"/>
  <p:tag name="ISPRING_SLIDE_ID_2" val="{EF519C0E-3AE0-4980-B5A5-30235879D405}"/>
</p:tagLst>
</file>

<file path=ppt/tags/tag17.xml><?xml version="1.0" encoding="utf-8"?>
<p:tagLst xmlns:a="http://schemas.openxmlformats.org/drawingml/2006/main" xmlns:r="http://schemas.openxmlformats.org/officeDocument/2006/relationships" xmlns:p="http://schemas.openxmlformats.org/presentationml/2006/main">
  <p:tag name="GENSWF_ADVANCE_TIME" val="22.842"/>
  <p:tag name="ISPRING_CUSTOM_TIMING_USED" val="1"/>
  <p:tag name="ISPRING_SLIDE_ID_2" val="{167098A1-EB94-466E-BE5A-DAC650549822}"/>
</p:tagLst>
</file>

<file path=ppt/tags/tag18.xml><?xml version="1.0" encoding="utf-8"?>
<p:tagLst xmlns:a="http://schemas.openxmlformats.org/drawingml/2006/main" xmlns:r="http://schemas.openxmlformats.org/officeDocument/2006/relationships" xmlns:p="http://schemas.openxmlformats.org/presentationml/2006/main">
  <p:tag name="GENSWF_ADVANCE_TIME" val="13.192"/>
  <p:tag name="ISPRING_CUSTOM_TIMING_USED" val="1"/>
  <p:tag name="ISPRING_SLIDE_ID_2" val="{28C8FD16-4172-4801-8B4C-D786A8206EA5}"/>
</p:tagLst>
</file>

<file path=ppt/tags/tag19.xml><?xml version="1.0" encoding="utf-8"?>
<p:tagLst xmlns:a="http://schemas.openxmlformats.org/drawingml/2006/main" xmlns:r="http://schemas.openxmlformats.org/officeDocument/2006/relationships" xmlns:p="http://schemas.openxmlformats.org/presentationml/2006/main">
  <p:tag name="GENSWF_ADVANCE_TIME" val="21.82"/>
  <p:tag name="ISPRING_CUSTOM_TIMING_USED" val="1"/>
  <p:tag name="ISPRING_SLIDE_ID_2" val="{BFACC9A1-069C-44F9-A448-A5B73D5C1C6C}"/>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A10B918E-579A-4DDA-B5B0-2989062F0E55}"/>
  <p:tag name="GENSWF_ADVANCE_TIME" val="6.95"/>
  <p:tag name="ISPRING_SLIDE_INDENT_LEVEL" val="0"/>
  <p:tag name="ISPRING_PLAYER_LAYOUT_TYPE" val="Full"/>
</p:tagLst>
</file>

<file path=ppt/tags/tag20.xml><?xml version="1.0" encoding="utf-8"?>
<p:tagLst xmlns:a="http://schemas.openxmlformats.org/drawingml/2006/main" xmlns:r="http://schemas.openxmlformats.org/officeDocument/2006/relationships" xmlns:p="http://schemas.openxmlformats.org/presentationml/2006/main">
  <p:tag name="GENSWF_ADVANCE_TIME" val="11.345"/>
  <p:tag name="ISPRING_CUSTOM_TIMING_USED" val="1"/>
  <p:tag name="ISPRING_SLIDE_ID_2" val="{47E78435-E30A-4D29-9D59-690401459536}"/>
</p:tagLst>
</file>

<file path=ppt/tags/tag2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3.94"/>
  <p:tag name="ISPRING_SLIDE_ID_2" val="{5B49230E-6486-4EF2-AC75-CC1690370FA7}"/>
</p:tagLst>
</file>

<file path=ppt/tags/tag2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212"/>
  <p:tag name="ISPRING_SLIDE_ID_2" val="{EDA1103C-D5B6-4DA8-A0CF-4A0E8B32441A}"/>
</p:tagLst>
</file>

<file path=ppt/tags/tag23.xml><?xml version="1.0" encoding="utf-8"?>
<p:tagLst xmlns:a="http://schemas.openxmlformats.org/drawingml/2006/main" xmlns:r="http://schemas.openxmlformats.org/officeDocument/2006/relationships" xmlns:p="http://schemas.openxmlformats.org/presentationml/2006/main">
  <p:tag name="GENSWF_ADVANCE_TIME" val="23.399"/>
  <p:tag name="ISPRING_CUSTOM_TIMING_USED" val="1"/>
  <p:tag name="ISPRING_SLIDE_ID_2" val="{8E16FAAA-E1BD-4E1C-828E-C65E5E97A820}"/>
</p:tagLst>
</file>

<file path=ppt/tags/tag2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3.309"/>
  <p:tag name="ISPRING_SLIDE_ID_2" val="{7D70C388-C35F-46FF-AFA6-3C1B225F444F}"/>
</p:tagLst>
</file>

<file path=ppt/tags/tag2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5.871"/>
  <p:tag name="ISPRING_SLIDE_ID_2" val="{9B75CAF4-148A-4442-BB31-4AD61B699C55}"/>
</p:tagLst>
</file>

<file path=ppt/tags/tag26.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6C10B7DC-5A75-4542-B83E-3DBDB8C7B857}"/>
  <p:tag name="GENSWF_ADVANCE_TIME" val="4.02"/>
  <p:tag name="ISPRING_SLIDE_INDENT_LEVEL" val="0"/>
  <p:tag name="ISPRING_PLAYER_LAYOUT_TYPE" val="Full"/>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B65D1E25-4072-42DC-9B2C-2F1463AC2B93}"/>
  <p:tag name="GENSWF_ADVANCE_TIME" val="17.23"/>
  <p:tag name="ISPRING_SLIDE_INDENT_LEVEL" val="0"/>
  <p:tag name="ISPRING_PLAYER_LAYOUT_TYPE" val="NoSidebar"/>
</p:tagLst>
</file>

<file path=ppt/tags/tag4.xml><?xml version="1.0" encoding="utf-8"?>
<p:tagLst xmlns:a="http://schemas.openxmlformats.org/drawingml/2006/main" xmlns:r="http://schemas.openxmlformats.org/officeDocument/2006/relationships" xmlns:p="http://schemas.openxmlformats.org/presentationml/2006/main">
  <p:tag name="GENSWF_ADVANCE_TIME" val="16.931"/>
  <p:tag name="ISPRING_CUSTOM_TIMING_USED" val="1"/>
  <p:tag name="ISPRING_SLIDE_ID_2" val="{2DB1EE24-9424-4318-8C38-3680A3FAEE2A}"/>
</p:tagLst>
</file>

<file path=ppt/tags/tag5.xml><?xml version="1.0" encoding="utf-8"?>
<p:tagLst xmlns:a="http://schemas.openxmlformats.org/drawingml/2006/main" xmlns:r="http://schemas.openxmlformats.org/officeDocument/2006/relationships" xmlns:p="http://schemas.openxmlformats.org/presentationml/2006/main">
  <p:tag name="GENSWF_ADVANCE_TIME" val="21.82"/>
  <p:tag name="ISPRING_CUSTOM_TIMING_USED" val="1"/>
  <p:tag name="ISPRING_SLIDE_ID_2" val="{8C9CE368-AB7E-4763-94F3-050FE51DC250}"/>
</p:tagLst>
</file>

<file path=ppt/tags/tag6.xml><?xml version="1.0" encoding="utf-8"?>
<p:tagLst xmlns:a="http://schemas.openxmlformats.org/drawingml/2006/main" xmlns:r="http://schemas.openxmlformats.org/officeDocument/2006/relationships" xmlns:p="http://schemas.openxmlformats.org/presentationml/2006/main">
  <p:tag name="GENSWF_ADVANCE_TIME" val="23.618"/>
  <p:tag name="ISPRING_CUSTOM_TIMING_USED" val="1"/>
  <p:tag name="ISPRING_SLIDE_ID_2" val="{049E1260-A6C6-4231-95A9-5382ABD04E35}"/>
</p:tagLst>
</file>

<file path=ppt/tags/tag7.xml><?xml version="1.0" encoding="utf-8"?>
<p:tagLst xmlns:a="http://schemas.openxmlformats.org/drawingml/2006/main" xmlns:r="http://schemas.openxmlformats.org/officeDocument/2006/relationships" xmlns:p="http://schemas.openxmlformats.org/presentationml/2006/main">
  <p:tag name="GENSWF_ADVANCE_TIME" val="27.486"/>
  <p:tag name="ISPRING_CUSTOM_TIMING_USED" val="1"/>
  <p:tag name="ISPRING_SLIDE_ID_2" val="{D875E5E1-5603-4785-AAE7-7AE2A376216A}"/>
</p:tagLst>
</file>

<file path=ppt/tags/tag8.xml><?xml version="1.0" encoding="utf-8"?>
<p:tagLst xmlns:a="http://schemas.openxmlformats.org/drawingml/2006/main" xmlns:r="http://schemas.openxmlformats.org/officeDocument/2006/relationships" xmlns:p="http://schemas.openxmlformats.org/presentationml/2006/main">
  <p:tag name="GENSWF_ADVANCE_TIME" val="17.001"/>
  <p:tag name="ISPRING_CUSTOM_TIMING_USED" val="1"/>
  <p:tag name="ISPRING_SLIDE_ID_2" val="{7D434ECE-603A-4925-A7BF-BAA1937F2524}"/>
</p:tagLst>
</file>

<file path=ppt/tags/tag9.xml><?xml version="1.0" encoding="utf-8"?>
<p:tagLst xmlns:a="http://schemas.openxmlformats.org/drawingml/2006/main" xmlns:r="http://schemas.openxmlformats.org/officeDocument/2006/relationships" xmlns:p="http://schemas.openxmlformats.org/presentationml/2006/main">
  <p:tag name="GENSWF_ADVANCE_TIME" val="16.072"/>
  <p:tag name="ISPRING_CUSTOM_TIMING_USED" val="1"/>
  <p:tag name="ISPRING_SLIDE_ID_2" val="{68E56CB0-85AB-4624-9652-C55582ED9300}"/>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2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629</TotalTime>
  <Words>1151</Words>
  <Application>Microsoft Office PowerPoint</Application>
  <PresentationFormat>Grand écran</PresentationFormat>
  <Paragraphs>211</Paragraphs>
  <Slides>25</Slides>
  <Notes>25</Notes>
  <HiddenSlides>0</HiddenSlides>
  <MMClips>3</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25</vt:i4>
      </vt:variant>
    </vt:vector>
  </HeadingPairs>
  <TitlesOfParts>
    <vt:vector size="32" baseType="lpstr">
      <vt:lpstr>ＭＳ Ｐゴシック</vt:lpstr>
      <vt:lpstr>Arial</vt:lpstr>
      <vt:lpstr>Calibri</vt:lpstr>
      <vt:lpstr>Cambria</vt:lpstr>
      <vt:lpstr>Times New Roman</vt:lpstr>
      <vt:lpstr>Wingdings</vt:lpstr>
      <vt:lpstr>Thème Office</vt:lpstr>
      <vt:lpstr>Recanalisation veineuse aigüe et chronique</vt:lpstr>
      <vt:lpstr>Traitement de la MTEV</vt:lpstr>
      <vt:lpstr>Traitement de la MTEV</vt:lpstr>
      <vt:lpstr>Evolution après Thrombose veineuse profonde</vt:lpstr>
      <vt:lpstr>Evolution après MTEV: obstruction résiduelle</vt:lpstr>
      <vt:lpstr>L’obstruction veineuse résiduelle est fréquente</vt:lpstr>
      <vt:lpstr>L’obstruction veineuse résiduelle est associée au SPT</vt:lpstr>
      <vt:lpstr>Obstruction veineuse résiduelle et localisation anatomique de la TVP: l’impact de la Thrombose iliofémorale </vt:lpstr>
      <vt:lpstr>Recanalisation de TVP à la phase aigüe: place?</vt:lpstr>
      <vt:lpstr>Traitement interventionnel de la TVP: la fibrinolyse dirigée par catheter</vt:lpstr>
      <vt:lpstr>Traitement interventionnel de la TVP: la fibrinolyse dirigée par catheter</vt:lpstr>
      <vt:lpstr>Traitement interventionnel de la TVP: la désobstruction pharmaco-mécanique (PCDT)</vt:lpstr>
      <vt:lpstr>Traitement interventionnel de la TVP: la désobstruction pharmaco-mécanique (PCDT)</vt:lpstr>
      <vt:lpstr>Traitement interventionnel de la TVP par désobstruction pharmaco-mécanique (PCDT): le débat actuel</vt:lpstr>
      <vt:lpstr>Traitement interventionnel de la TVP par désobstruction pharmaco-mécanique (PCDT): le débat actuel</vt:lpstr>
      <vt:lpstr>Traitement interventionnel de la TVP PCDT): le débat actuel</vt:lpstr>
      <vt:lpstr>Diagnostic de l’obstruction veineuse résiduelle:  Evaluation clinique du SPT</vt:lpstr>
      <vt:lpstr>Evaluation Clinique du SPT</vt:lpstr>
      <vt:lpstr>Evaluation Clinique du SPT</vt:lpstr>
      <vt:lpstr>Evaluation Paraclinique du SPT</vt:lpstr>
      <vt:lpstr>Evaluation Paraclinique du SPT</vt:lpstr>
      <vt:lpstr>Traitement du SPT</vt:lpstr>
      <vt:lpstr>Traitement du SPT? Y a-t-il une place pour l’angioplastie veineuse?</vt:lpstr>
      <vt:lpstr>Treatment for PTS? Is there a place for venous angioplasty ?</vt:lpstr>
      <vt:lpstr>Mentions légales …</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C04_RecaVeineuse</dc:title>
  <dc:creator>boissier</dc:creator>
  <cp:lastModifiedBy>Christian Boissier</cp:lastModifiedBy>
  <cp:revision>80</cp:revision>
  <cp:lastPrinted>2020-06-23T18:17:48Z</cp:lastPrinted>
  <dcterms:created xsi:type="dcterms:W3CDTF">2016-09-24T09:07:18Z</dcterms:created>
  <dcterms:modified xsi:type="dcterms:W3CDTF">2020-06-23T18:18:31Z</dcterms:modified>
</cp:coreProperties>
</file>